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2"/>
  </p:sldMasterIdLst>
  <p:notesMasterIdLst>
    <p:notesMasterId r:id="rId26"/>
  </p:notesMasterIdLst>
  <p:handoutMasterIdLst>
    <p:handoutMasterId r:id="rId27"/>
  </p:handoutMasterIdLst>
  <p:sldIdLst>
    <p:sldId id="256" r:id="rId3"/>
    <p:sldId id="628" r:id="rId4"/>
    <p:sldId id="561" r:id="rId5"/>
    <p:sldId id="619" r:id="rId6"/>
    <p:sldId id="620" r:id="rId7"/>
    <p:sldId id="621" r:id="rId8"/>
    <p:sldId id="623" r:id="rId9"/>
    <p:sldId id="636" r:id="rId10"/>
    <p:sldId id="627" r:id="rId11"/>
    <p:sldId id="625" r:id="rId12"/>
    <p:sldId id="624" r:id="rId13"/>
    <p:sldId id="637" r:id="rId14"/>
    <p:sldId id="638" r:id="rId15"/>
    <p:sldId id="643" r:id="rId16"/>
    <p:sldId id="644" r:id="rId17"/>
    <p:sldId id="629" r:id="rId18"/>
    <p:sldId id="632" r:id="rId19"/>
    <p:sldId id="639" r:id="rId20"/>
    <p:sldId id="635" r:id="rId21"/>
    <p:sldId id="634" r:id="rId22"/>
    <p:sldId id="641" r:id="rId23"/>
    <p:sldId id="642" r:id="rId24"/>
    <p:sldId id="571" r:id="rId25"/>
  </p:sldIdLst>
  <p:sldSz cx="9144000" cy="6858000" type="screen4x3"/>
  <p:notesSz cx="6858000" cy="994568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Stoll"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69" autoAdjust="0"/>
    <p:restoredTop sz="79772" autoAdjust="0"/>
  </p:normalViewPr>
  <p:slideViewPr>
    <p:cSldViewPr>
      <p:cViewPr varScale="1">
        <p:scale>
          <a:sx n="67" d="100"/>
          <a:sy n="67" d="100"/>
        </p:scale>
        <p:origin x="-1186"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1032" y="2058"/>
      </p:cViewPr>
      <p:guideLst>
        <p:guide orient="horz" pos="313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88"/>
          </a:xfrm>
          <a:prstGeom prst="rect">
            <a:avLst/>
          </a:prstGeom>
        </p:spPr>
        <p:txBody>
          <a:bodyPr vert="horz" lIns="91434" tIns="45717" rIns="91434" bIns="45717" rtlCol="0"/>
          <a:lstStyle>
            <a:lvl1pPr algn="l" fontAlgn="auto">
              <a:spcBef>
                <a:spcPts val="0"/>
              </a:spcBef>
              <a:spcAft>
                <a:spcPts val="0"/>
              </a:spcAft>
              <a:defRPr sz="1200">
                <a:latin typeface="+mn-lt"/>
              </a:defRPr>
            </a:lvl1pPr>
          </a:lstStyle>
          <a:p>
            <a:pPr>
              <a:defRPr/>
            </a:pPr>
            <a:endParaRPr lang="de-CH"/>
          </a:p>
        </p:txBody>
      </p:sp>
      <p:sp>
        <p:nvSpPr>
          <p:cNvPr id="3" name="Datumsplatzhalter 2"/>
          <p:cNvSpPr>
            <a:spLocks noGrp="1"/>
          </p:cNvSpPr>
          <p:nvPr>
            <p:ph type="dt" sz="quarter" idx="1"/>
          </p:nvPr>
        </p:nvSpPr>
        <p:spPr>
          <a:xfrm>
            <a:off x="3884613" y="0"/>
            <a:ext cx="2971800" cy="496888"/>
          </a:xfrm>
          <a:prstGeom prst="rect">
            <a:avLst/>
          </a:prstGeom>
        </p:spPr>
        <p:txBody>
          <a:bodyPr vert="horz" lIns="91434" tIns="45717" rIns="91434" bIns="45717" rtlCol="0"/>
          <a:lstStyle>
            <a:lvl1pPr algn="r" fontAlgn="auto">
              <a:spcBef>
                <a:spcPts val="0"/>
              </a:spcBef>
              <a:spcAft>
                <a:spcPts val="0"/>
              </a:spcAft>
              <a:defRPr sz="1200">
                <a:latin typeface="+mn-lt"/>
              </a:defRPr>
            </a:lvl1pPr>
          </a:lstStyle>
          <a:p>
            <a:pPr>
              <a:defRPr/>
            </a:pPr>
            <a:fld id="{C38AFE54-FE92-4092-BF92-AAEB1F58CECD}" type="datetimeFigureOut">
              <a:rPr lang="de-CH"/>
              <a:pPr>
                <a:defRPr/>
              </a:pPr>
              <a:t>27.01.2014</a:t>
            </a:fld>
            <a:endParaRPr lang="de-CH"/>
          </a:p>
        </p:txBody>
      </p:sp>
      <p:sp>
        <p:nvSpPr>
          <p:cNvPr id="4" name="Fußzeilenplatzhalter 3"/>
          <p:cNvSpPr>
            <a:spLocks noGrp="1"/>
          </p:cNvSpPr>
          <p:nvPr>
            <p:ph type="ftr" sz="quarter" idx="2"/>
          </p:nvPr>
        </p:nvSpPr>
        <p:spPr>
          <a:xfrm>
            <a:off x="0" y="9447213"/>
            <a:ext cx="2971800" cy="496887"/>
          </a:xfrm>
          <a:prstGeom prst="rect">
            <a:avLst/>
          </a:prstGeom>
        </p:spPr>
        <p:txBody>
          <a:bodyPr vert="horz" lIns="91434" tIns="45717" rIns="91434" bIns="45717" rtlCol="0" anchor="b"/>
          <a:lstStyle>
            <a:lvl1pPr algn="l" fontAlgn="auto">
              <a:spcBef>
                <a:spcPts val="0"/>
              </a:spcBef>
              <a:spcAft>
                <a:spcPts val="0"/>
              </a:spcAft>
              <a:defRPr sz="1200">
                <a:latin typeface="+mn-lt"/>
              </a:defRPr>
            </a:lvl1pPr>
          </a:lstStyle>
          <a:p>
            <a:pPr>
              <a:defRPr/>
            </a:pPr>
            <a:endParaRPr lang="de-CH"/>
          </a:p>
        </p:txBody>
      </p:sp>
      <p:sp>
        <p:nvSpPr>
          <p:cNvPr id="5" name="Foliennummernplatzhalter 4"/>
          <p:cNvSpPr>
            <a:spLocks noGrp="1"/>
          </p:cNvSpPr>
          <p:nvPr>
            <p:ph type="sldNum" sz="quarter" idx="3"/>
          </p:nvPr>
        </p:nvSpPr>
        <p:spPr>
          <a:xfrm>
            <a:off x="3884613" y="9447213"/>
            <a:ext cx="2971800" cy="496887"/>
          </a:xfrm>
          <a:prstGeom prst="rect">
            <a:avLst/>
          </a:prstGeom>
        </p:spPr>
        <p:txBody>
          <a:bodyPr vert="horz" lIns="91434" tIns="45717" rIns="91434" bIns="45717" rtlCol="0" anchor="b"/>
          <a:lstStyle>
            <a:lvl1pPr algn="r" fontAlgn="auto">
              <a:spcBef>
                <a:spcPts val="0"/>
              </a:spcBef>
              <a:spcAft>
                <a:spcPts val="0"/>
              </a:spcAft>
              <a:defRPr sz="1200">
                <a:latin typeface="+mn-lt"/>
              </a:defRPr>
            </a:lvl1pPr>
          </a:lstStyle>
          <a:p>
            <a:pPr>
              <a:defRPr/>
            </a:pPr>
            <a:fld id="{84381C28-D012-4B6F-97B3-CD8175EB12CC}" type="slidenum">
              <a:rPr lang="de-CH"/>
              <a:pPr>
                <a:defRPr/>
              </a:pPr>
              <a:t>‹N°›</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88"/>
          </a:xfrm>
          <a:prstGeom prst="rect">
            <a:avLst/>
          </a:prstGeom>
        </p:spPr>
        <p:txBody>
          <a:bodyPr vert="horz" lIns="91434" tIns="45717" rIns="91434" bIns="45717" rtlCol="0"/>
          <a:lstStyle>
            <a:lvl1pPr algn="l" fontAlgn="auto">
              <a:spcBef>
                <a:spcPts val="0"/>
              </a:spcBef>
              <a:spcAft>
                <a:spcPts val="0"/>
              </a:spcAft>
              <a:defRPr sz="1200">
                <a:latin typeface="+mn-lt"/>
              </a:defRPr>
            </a:lvl1pPr>
          </a:lstStyle>
          <a:p>
            <a:pPr>
              <a:defRPr/>
            </a:pPr>
            <a:endParaRPr lang="de-CH"/>
          </a:p>
        </p:txBody>
      </p:sp>
      <p:sp>
        <p:nvSpPr>
          <p:cNvPr id="3" name="Datumsplatzhalter 2"/>
          <p:cNvSpPr>
            <a:spLocks noGrp="1"/>
          </p:cNvSpPr>
          <p:nvPr>
            <p:ph type="dt" idx="1"/>
          </p:nvPr>
        </p:nvSpPr>
        <p:spPr>
          <a:xfrm>
            <a:off x="3884613" y="0"/>
            <a:ext cx="2971800" cy="496888"/>
          </a:xfrm>
          <a:prstGeom prst="rect">
            <a:avLst/>
          </a:prstGeom>
        </p:spPr>
        <p:txBody>
          <a:bodyPr vert="horz" lIns="91434" tIns="45717" rIns="91434" bIns="45717" rtlCol="0"/>
          <a:lstStyle>
            <a:lvl1pPr algn="r" fontAlgn="auto">
              <a:spcBef>
                <a:spcPts val="0"/>
              </a:spcBef>
              <a:spcAft>
                <a:spcPts val="0"/>
              </a:spcAft>
              <a:defRPr sz="1200">
                <a:latin typeface="+mn-lt"/>
              </a:defRPr>
            </a:lvl1pPr>
          </a:lstStyle>
          <a:p>
            <a:pPr>
              <a:defRPr/>
            </a:pPr>
            <a:fld id="{64B2E329-C57D-4F7C-8323-A72AE7FB3641}" type="datetimeFigureOut">
              <a:rPr lang="de-CH"/>
              <a:pPr>
                <a:defRPr/>
              </a:pPr>
              <a:t>27.01.2014</a:t>
            </a:fld>
            <a:endParaRPr lang="de-CH"/>
          </a:p>
        </p:txBody>
      </p:sp>
      <p:sp>
        <p:nvSpPr>
          <p:cNvPr id="4" name="Folienbildplatzhalter 3"/>
          <p:cNvSpPr>
            <a:spLocks noGrp="1" noRot="1" noChangeAspect="1"/>
          </p:cNvSpPr>
          <p:nvPr>
            <p:ph type="sldImg" idx="2"/>
          </p:nvPr>
        </p:nvSpPr>
        <p:spPr>
          <a:xfrm>
            <a:off x="942975" y="746125"/>
            <a:ext cx="2558033" cy="1918525"/>
          </a:xfrm>
          <a:prstGeom prst="rect">
            <a:avLst/>
          </a:prstGeom>
          <a:noFill/>
          <a:ln w="12700">
            <a:solidFill>
              <a:prstClr val="black"/>
            </a:solidFill>
          </a:ln>
        </p:spPr>
        <p:txBody>
          <a:bodyPr vert="horz" lIns="91434" tIns="45717" rIns="91434" bIns="45717" rtlCol="0" anchor="ctr"/>
          <a:lstStyle/>
          <a:p>
            <a:pPr lvl="0"/>
            <a:endParaRPr lang="de-CH" noProof="0"/>
          </a:p>
        </p:txBody>
      </p:sp>
      <p:sp>
        <p:nvSpPr>
          <p:cNvPr id="5" name="Notizenplatzhalter 4"/>
          <p:cNvSpPr>
            <a:spLocks noGrp="1"/>
          </p:cNvSpPr>
          <p:nvPr>
            <p:ph type="body" sz="quarter" idx="3"/>
          </p:nvPr>
        </p:nvSpPr>
        <p:spPr>
          <a:xfrm>
            <a:off x="620688" y="2740596"/>
            <a:ext cx="5904656" cy="6408712"/>
          </a:xfrm>
          <a:prstGeom prst="rect">
            <a:avLst/>
          </a:prstGeom>
        </p:spPr>
        <p:txBody>
          <a:bodyPr vert="horz" lIns="91434" tIns="45717" rIns="91434" bIns="45717" rtlCol="0">
            <a:norm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CH" noProof="0" dirty="0"/>
          </a:p>
        </p:txBody>
      </p:sp>
      <p:sp>
        <p:nvSpPr>
          <p:cNvPr id="6" name="Fußzeilenplatzhalter 5"/>
          <p:cNvSpPr>
            <a:spLocks noGrp="1"/>
          </p:cNvSpPr>
          <p:nvPr>
            <p:ph type="ftr" sz="quarter" idx="4"/>
          </p:nvPr>
        </p:nvSpPr>
        <p:spPr>
          <a:xfrm>
            <a:off x="0" y="9447213"/>
            <a:ext cx="2971800" cy="496887"/>
          </a:xfrm>
          <a:prstGeom prst="rect">
            <a:avLst/>
          </a:prstGeom>
        </p:spPr>
        <p:txBody>
          <a:bodyPr vert="horz" lIns="91434" tIns="45717" rIns="91434" bIns="45717" rtlCol="0" anchor="b"/>
          <a:lstStyle>
            <a:lvl1pPr algn="l" fontAlgn="auto">
              <a:spcBef>
                <a:spcPts val="0"/>
              </a:spcBef>
              <a:spcAft>
                <a:spcPts val="0"/>
              </a:spcAft>
              <a:defRPr sz="1200">
                <a:latin typeface="+mn-lt"/>
              </a:defRPr>
            </a:lvl1pPr>
          </a:lstStyle>
          <a:p>
            <a:pPr>
              <a:defRPr/>
            </a:pPr>
            <a:endParaRPr lang="de-CH"/>
          </a:p>
        </p:txBody>
      </p:sp>
      <p:sp>
        <p:nvSpPr>
          <p:cNvPr id="7" name="Foliennummernplatzhalter 6"/>
          <p:cNvSpPr>
            <a:spLocks noGrp="1"/>
          </p:cNvSpPr>
          <p:nvPr>
            <p:ph type="sldNum" sz="quarter" idx="5"/>
          </p:nvPr>
        </p:nvSpPr>
        <p:spPr>
          <a:xfrm>
            <a:off x="3884613" y="9447213"/>
            <a:ext cx="2971800" cy="496887"/>
          </a:xfrm>
          <a:prstGeom prst="rect">
            <a:avLst/>
          </a:prstGeom>
        </p:spPr>
        <p:txBody>
          <a:bodyPr vert="horz" lIns="91434" tIns="45717" rIns="91434" bIns="45717" rtlCol="0" anchor="b"/>
          <a:lstStyle>
            <a:lvl1pPr algn="r" fontAlgn="auto">
              <a:spcBef>
                <a:spcPts val="0"/>
              </a:spcBef>
              <a:spcAft>
                <a:spcPts val="0"/>
              </a:spcAft>
              <a:defRPr sz="1200">
                <a:latin typeface="+mn-lt"/>
              </a:defRPr>
            </a:lvl1pPr>
          </a:lstStyle>
          <a:p>
            <a:pPr>
              <a:defRPr/>
            </a:pPr>
            <a:fld id="{3891B50E-E2A5-4028-8A47-AD1509381441}" type="slidenum">
              <a:rPr lang="de-CH"/>
              <a:pPr>
                <a:defRPr/>
              </a:pPr>
              <a:t>‹N°›</a:t>
            </a:fld>
            <a:endParaRPr lang="de-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mn-lt"/>
        <a:ea typeface="+mn-ea"/>
        <a:cs typeface="+mn-cs"/>
      </a:defRPr>
    </a:lvl1pPr>
    <a:lvl2pPr marL="457200" algn="l" rtl="0" eaLnBrk="0" fontAlgn="base" hangingPunct="0">
      <a:spcBef>
        <a:spcPct val="30000"/>
      </a:spcBef>
      <a:spcAft>
        <a:spcPct val="0"/>
      </a:spcAft>
      <a:defRPr sz="1800" kern="1200">
        <a:solidFill>
          <a:schemeClr val="tx1"/>
        </a:solidFill>
        <a:latin typeface="+mn-lt"/>
        <a:ea typeface="+mn-ea"/>
        <a:cs typeface="+mn-cs"/>
      </a:defRPr>
    </a:lvl2pPr>
    <a:lvl3pPr marL="914400" algn="l" rtl="0" eaLnBrk="0" fontAlgn="base" hangingPunct="0">
      <a:spcBef>
        <a:spcPct val="30000"/>
      </a:spcBef>
      <a:spcAft>
        <a:spcPct val="0"/>
      </a:spcAft>
      <a:defRPr sz="1800" kern="1200">
        <a:solidFill>
          <a:schemeClr val="tx1"/>
        </a:solidFill>
        <a:latin typeface="+mn-lt"/>
        <a:ea typeface="+mn-ea"/>
        <a:cs typeface="+mn-cs"/>
      </a:defRPr>
    </a:lvl3pPr>
    <a:lvl4pPr marL="1371600" algn="l" rtl="0" eaLnBrk="0" fontAlgn="base" hangingPunct="0">
      <a:spcBef>
        <a:spcPct val="30000"/>
      </a:spcBef>
      <a:spcAft>
        <a:spcPct val="0"/>
      </a:spcAft>
      <a:defRPr sz="1800" kern="1200">
        <a:solidFill>
          <a:schemeClr val="tx1"/>
        </a:solidFill>
        <a:latin typeface="+mn-lt"/>
        <a:ea typeface="+mn-ea"/>
        <a:cs typeface="+mn-cs"/>
      </a:defRPr>
    </a:lvl4pPr>
    <a:lvl5pPr marL="1828800" algn="l" rtl="0" eaLnBrk="0" fontAlgn="base" hangingPunct="0">
      <a:spcBef>
        <a:spcPct val="30000"/>
      </a:spcBef>
      <a:spcAft>
        <a:spcPct val="0"/>
      </a:spcAft>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lienbildplatzhalter 1"/>
          <p:cNvSpPr>
            <a:spLocks noGrp="1" noRot="1" noChangeAspect="1"/>
          </p:cNvSpPr>
          <p:nvPr>
            <p:ph type="sldImg"/>
          </p:nvPr>
        </p:nvSpPr>
        <p:spPr bwMode="auto">
          <a:xfrm>
            <a:off x="942975" y="746125"/>
            <a:ext cx="2557463" cy="1919288"/>
          </a:xfrm>
          <a:noFill/>
          <a:ln>
            <a:solidFill>
              <a:srgbClr val="000000"/>
            </a:solidFill>
            <a:miter lim="800000"/>
            <a:headEnd/>
            <a:tailEnd/>
          </a:ln>
        </p:spPr>
      </p:sp>
      <p:sp>
        <p:nvSpPr>
          <p:cNvPr id="16386" name="Notizenplatzhalter 2"/>
          <p:cNvSpPr>
            <a:spLocks noGrp="1"/>
          </p:cNvSpPr>
          <p:nvPr>
            <p:ph type="body" idx="1"/>
          </p:nvPr>
        </p:nvSpPr>
        <p:spPr bwMode="auto">
          <a:xfrm>
            <a:off x="685800" y="2812605"/>
            <a:ext cx="5486400" cy="6409184"/>
          </a:xfrm>
          <a:noFill/>
        </p:spPr>
        <p:txBody>
          <a:bodyPr wrap="square" numCol="1" anchor="t" anchorCtr="0" compatLnSpc="1">
            <a:prstTxWarp prst="textNoShape">
              <a:avLst/>
            </a:prstTxWarp>
          </a:bodyPr>
          <a:lstStyle/>
          <a:p>
            <a:r>
              <a:rPr lang="de-CH" dirty="0" smtClean="0"/>
              <a:t>Besten Dank für Ihre Einladung. Ich finde es wirklich bemerkenswert, dass sich </a:t>
            </a:r>
            <a:r>
              <a:rPr lang="de-CH" b="1" dirty="0" smtClean="0"/>
              <a:t>ausgerechnet ein Archiv so gründlich </a:t>
            </a:r>
            <a:r>
              <a:rPr lang="de-CH" dirty="0" smtClean="0"/>
              <a:t>– und wahrscheinlich gründlicher als viele andere Stellen des Bundes – </a:t>
            </a:r>
            <a:r>
              <a:rPr lang="de-CH" b="1" dirty="0" smtClean="0"/>
              <a:t>mit der Zukunft auseinander setzt. </a:t>
            </a:r>
          </a:p>
          <a:p>
            <a:r>
              <a:rPr lang="de-CH" dirty="0" smtClean="0"/>
              <a:t>Auch bei uns Medienschaffenden ist in letzter Zeit in den Bereichen, die bei Ihnen Thema sind, </a:t>
            </a:r>
            <a:r>
              <a:rPr lang="de-CH" b="1" dirty="0" smtClean="0"/>
              <a:t>einiges in Bewegung geraten </a:t>
            </a:r>
            <a:r>
              <a:rPr lang="de-CH" dirty="0" smtClean="0"/>
              <a:t>– ich schildere Ihnen gerne kurz, wo wir stehen, </a:t>
            </a:r>
            <a:r>
              <a:rPr lang="de-CH" b="1" dirty="0" smtClean="0"/>
              <a:t>was unsere Überlegungen im Zusammenhang mit öffentlich zugänglichen Datensammlungen sind</a:t>
            </a:r>
            <a:r>
              <a:rPr lang="de-CH" dirty="0" smtClean="0"/>
              <a:t>. </a:t>
            </a:r>
          </a:p>
          <a:p>
            <a:endParaRPr lang="de-CH" dirty="0" smtClean="0"/>
          </a:p>
        </p:txBody>
      </p:sp>
      <p:sp>
        <p:nvSpPr>
          <p:cNvPr id="1638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76CDB6-3DAC-4282-8065-06907F38D410}" type="slidenum">
              <a:rPr lang="de-CH"/>
              <a:pPr fontAlgn="base">
                <a:spcBef>
                  <a:spcPct val="0"/>
                </a:spcBef>
                <a:spcAft>
                  <a:spcPct val="0"/>
                </a:spcAft>
                <a:defRPr/>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de-CH" smtClean="0"/>
              <a:t>Aus den Zahlen generierten wir eine Aussage, die sich ein Bundesamt nie hätte erlauben können: Dass Berner und Innerhoder die schlechtesten Autofahrer der Schweiz sind.</a:t>
            </a:r>
          </a:p>
          <a:p>
            <a:r>
              <a:rPr lang="de-CH"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de-CH" dirty="0" smtClean="0"/>
              <a:t>In einer Auswertung gingen wir auf verschiedene Details ein. </a:t>
            </a:r>
          </a:p>
          <a:p>
            <a:r>
              <a:rPr lang="de-CH" dirty="0" smtClean="0"/>
              <a:t>Wir werteten die Daten </a:t>
            </a:r>
            <a:r>
              <a:rPr lang="de-CH" b="1" dirty="0" smtClean="0"/>
              <a:t>auf ihre Örtlichkeiten aus </a:t>
            </a:r>
            <a:r>
              <a:rPr lang="de-CH" dirty="0" smtClean="0"/>
              <a:t>und konnten die Unfallhotspots der Schweiz lokalisieren – wir fanden </a:t>
            </a:r>
            <a:r>
              <a:rPr lang="de-CH" b="1" dirty="0" smtClean="0"/>
              <a:t>den </a:t>
            </a:r>
            <a:r>
              <a:rPr lang="de-CH" b="1" dirty="0" err="1" smtClean="0"/>
              <a:t>problematischten</a:t>
            </a:r>
            <a:r>
              <a:rPr lang="de-CH" b="1" dirty="0" smtClean="0"/>
              <a:t> Kreisel in Locarno, in dem es jährlich 35 mal zu Unfällen kommt</a:t>
            </a:r>
            <a:r>
              <a:rPr lang="de-CH"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de-CH" dirty="0" smtClean="0">
                <a:sym typeface="Wingdings" pitchFamily="2" charset="2"/>
              </a:rPr>
              <a:t></a:t>
            </a:r>
            <a:r>
              <a:rPr lang="de-CH" dirty="0" smtClean="0"/>
              <a:t>Wir fanden heraus, dass </a:t>
            </a:r>
            <a:r>
              <a:rPr lang="de-CH" b="1" dirty="0" smtClean="0"/>
              <a:t>mittags zwischen 12 bis 12:15 das Unfallrisiko am höchsten</a:t>
            </a:r>
            <a:r>
              <a:rPr lang="de-CH" dirty="0" smtClean="0"/>
              <a:t> ist.</a:t>
            </a:r>
          </a:p>
          <a:p>
            <a:endParaRPr lang="de-CH" dirty="0" smtClean="0"/>
          </a:p>
          <a:p>
            <a:r>
              <a:rPr lang="de-CH" dirty="0" smtClean="0">
                <a:sym typeface="Wingdings" pitchFamily="2" charset="2"/>
              </a:rPr>
              <a:t></a:t>
            </a:r>
            <a:r>
              <a:rPr lang="de-CH" dirty="0" smtClean="0"/>
              <a:t>… und wir konnten die Aussage machen, welche am Morgentisch von Herrn und Frau Schweizer wohl für Gesprächsstoff gesorgt hat – </a:t>
            </a:r>
            <a:r>
              <a:rPr lang="de-CH" b="1" dirty="0" smtClean="0"/>
              <a:t>dass mehr Männer nämlich häufiger in Parkunfälle verwickelt sind wie Frauen</a:t>
            </a:r>
            <a:r>
              <a:rPr lang="de-CH"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de-CH" dirty="0" smtClean="0">
                <a:sym typeface="Wingdings" pitchFamily="2" charset="2"/>
              </a:rPr>
              <a:t></a:t>
            </a:r>
            <a:r>
              <a:rPr lang="de-CH" dirty="0" smtClean="0"/>
              <a:t>Die Lektion, die wir hier gelernt haben: </a:t>
            </a:r>
            <a:endParaRPr lang="de-CH" i="1" dirty="0" smtClean="0"/>
          </a:p>
          <a:p>
            <a:r>
              <a:rPr lang="de-CH" i="1" dirty="0" smtClean="0"/>
              <a:t>Es ist keine Selbstverständlichkeit, Zugang zu Daten der Verwaltung zu erhalten, obwohl diese im Interesse der Öffentlichkeit gesammelt werden. Zudem ist der Zugang zu Daten mit Geldforderungen verbunden.</a:t>
            </a:r>
            <a:r>
              <a:rPr lang="de-CH" dirty="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de-CH" dirty="0" err="1" smtClean="0"/>
              <a:t>OffshoreLeaks</a:t>
            </a:r>
            <a:r>
              <a:rPr lang="de-CH" dirty="0" smtClean="0"/>
              <a:t>, das wir im </a:t>
            </a:r>
            <a:r>
              <a:rPr lang="de-CH" dirty="0" err="1" smtClean="0"/>
              <a:t>RechercheDesk</a:t>
            </a:r>
            <a:r>
              <a:rPr lang="de-CH" dirty="0" smtClean="0"/>
              <a:t> gehandelt haben, hat uns – ich gebe es gerne zu – </a:t>
            </a:r>
            <a:r>
              <a:rPr lang="de-CH" b="1" dirty="0" smtClean="0"/>
              <a:t>an die Grenzen gebracht. </a:t>
            </a:r>
          </a:p>
          <a:p>
            <a:r>
              <a:rPr lang="de-CH" dirty="0" smtClean="0"/>
              <a:t>Eine Herausforderung war die Menge der Dokumente und Daten – umgerechnet 2,4 Millionen A4-Seiten. </a:t>
            </a:r>
          </a:p>
          <a:p>
            <a:r>
              <a:rPr lang="de-CH" dirty="0" smtClean="0"/>
              <a:t>Es war aber </a:t>
            </a:r>
            <a:r>
              <a:rPr lang="de-CH" b="1" dirty="0" smtClean="0"/>
              <a:t>vor allem die Komplexität der Recherche. </a:t>
            </a:r>
            <a:r>
              <a:rPr lang="de-CH" dirty="0" smtClean="0"/>
              <a:t>Wer mit den Datensätzen gearbeitet hat, wurde von einem Moment auf den andern zum Wirtschaftsermittler. Es galt aus Rohdaten, einer Vielzahl von Emails etwas ein Bild zusammen zu setzten und die richtigen Schlüsse zu ziehen. </a:t>
            </a:r>
          </a:p>
          <a:p>
            <a:r>
              <a:rPr lang="de-CH" dirty="0" smtClean="0"/>
              <a:t>Ich glaube aber viele Journalisten haben weltweit bewiesen, dass sie in der Lage sind, eine komplexe Recherche zu meistern. </a:t>
            </a:r>
          </a:p>
          <a:p>
            <a:r>
              <a:rPr lang="de-CH" dirty="0" smtClean="0"/>
              <a:t>In Zukunft werden sich Journalisten vermehrt an solche Projekte wagen und Rohdaten auch von der Verwaltung verlangen. </a:t>
            </a:r>
          </a:p>
          <a:p>
            <a:endParaRPr lang="de-CH" dirty="0" smtClean="0"/>
          </a:p>
          <a:p>
            <a:endParaRPr lang="de-CH" dirty="0" smtClean="0"/>
          </a:p>
          <a:p>
            <a:endParaRPr lang="de-CH"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de-CH" dirty="0" smtClean="0"/>
              <a:t>Mein</a:t>
            </a:r>
            <a:r>
              <a:rPr lang="de-CH" baseline="0" dirty="0" smtClean="0"/>
              <a:t> </a:t>
            </a:r>
            <a:r>
              <a:rPr lang="de-CH" dirty="0" smtClean="0"/>
              <a:t>Fazit: </a:t>
            </a:r>
          </a:p>
          <a:p>
            <a:r>
              <a:rPr lang="de-CH" dirty="0" smtClean="0">
                <a:sym typeface="Wingdings" pitchFamily="2" charset="2"/>
              </a:rPr>
              <a:t></a:t>
            </a:r>
            <a:r>
              <a:rPr lang="de-CH" dirty="0" smtClean="0"/>
              <a:t>Wir sind in der Lage, verantwortungsvoll mit Rohdaten umzugehen und </a:t>
            </a:r>
          </a:p>
          <a:p>
            <a:r>
              <a:rPr lang="de-CH" dirty="0" smtClean="0">
                <a:sym typeface="Wingdings" pitchFamily="2" charset="2"/>
              </a:rPr>
              <a:t></a:t>
            </a:r>
            <a:r>
              <a:rPr lang="de-CH" dirty="0" smtClean="0"/>
              <a:t>uns in kurzer Zeit ein Knowhow aufzubauen</a:t>
            </a:r>
          </a:p>
          <a:p>
            <a:endParaRPr lang="de-CH"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xfrm>
            <a:off x="942975" y="746125"/>
            <a:ext cx="2198688" cy="1647825"/>
          </a:xfrm>
          <a:noFill/>
          <a:ln>
            <a:solidFill>
              <a:srgbClr val="000000"/>
            </a:solidFill>
            <a:miter lim="800000"/>
            <a:headEnd/>
            <a:tailEnd/>
          </a:ln>
        </p:spPr>
      </p:sp>
      <p:sp>
        <p:nvSpPr>
          <p:cNvPr id="43010" name="Rectangle 3"/>
          <p:cNvSpPr>
            <a:spLocks noGrp="1"/>
          </p:cNvSpPr>
          <p:nvPr>
            <p:ph type="body" idx="1"/>
          </p:nvPr>
        </p:nvSpPr>
        <p:spPr bwMode="auto">
          <a:xfrm>
            <a:off x="620688" y="2452564"/>
            <a:ext cx="5760640" cy="7272808"/>
          </a:xfrm>
          <a:noFill/>
        </p:spPr>
        <p:txBody>
          <a:bodyPr wrap="square" numCol="1" anchor="t" anchorCtr="0" compatLnSpc="1">
            <a:prstTxWarp prst="textNoShape">
              <a:avLst/>
            </a:prstTxWarp>
            <a:normAutofit fontScale="92500" lnSpcReduction="20000"/>
          </a:bodyPr>
          <a:lstStyle/>
          <a:p>
            <a:pPr>
              <a:lnSpc>
                <a:spcPct val="90000"/>
              </a:lnSpc>
            </a:pPr>
            <a:r>
              <a:rPr lang="de-CH" dirty="0" smtClean="0"/>
              <a:t>Etwas wird sich auch in Zukunft nicht ändern: </a:t>
            </a:r>
            <a:r>
              <a:rPr lang="de-CH" b="1" dirty="0" smtClean="0"/>
              <a:t>Wir sind Journalisten und keine Wissenschaftler. </a:t>
            </a:r>
            <a:r>
              <a:rPr lang="de-CH" dirty="0" smtClean="0"/>
              <a:t>Wir versuchen immer einen den eigenen thematischen Zugang zu Daten zu finden. Journalisten suchen immer nach Trüffeln und Diamanten. Trüffelschwein ist bei uns kein Schimpfwort, sondern eine Anerkennung.</a:t>
            </a:r>
          </a:p>
          <a:p>
            <a:pPr>
              <a:lnSpc>
                <a:spcPct val="90000"/>
              </a:lnSpc>
            </a:pPr>
            <a:endParaRPr lang="de-CH" dirty="0" smtClean="0"/>
          </a:p>
          <a:p>
            <a:pPr>
              <a:lnSpc>
                <a:spcPct val="90000"/>
              </a:lnSpc>
            </a:pPr>
            <a:r>
              <a:rPr lang="de-CH" dirty="0" smtClean="0"/>
              <a:t>Ich kann mich an eine Recherche erinnern, die wir hier in diesem Archiv zu den Beziehungen der Schweiz zu Südafrika gemacht haben. Wir sassen Schulter an Schulter mit Forschern die im Auftrag des Nationalfonds Dossiers durchforsteten. </a:t>
            </a:r>
          </a:p>
          <a:p>
            <a:pPr>
              <a:lnSpc>
                <a:spcPct val="90000"/>
              </a:lnSpc>
            </a:pPr>
            <a:r>
              <a:rPr lang="de-CH" b="1" dirty="0" smtClean="0"/>
              <a:t>Zwischen uns und den Forschern gab es zwei Unterschiede: </a:t>
            </a:r>
          </a:p>
          <a:p>
            <a:pPr>
              <a:lnSpc>
                <a:spcPct val="90000"/>
              </a:lnSpc>
              <a:buFont typeface="Arial" pitchFamily="34" charset="0"/>
              <a:buChar char="•"/>
            </a:pPr>
            <a:r>
              <a:rPr lang="de-CH" b="1" dirty="0" smtClean="0"/>
              <a:t> </a:t>
            </a:r>
            <a:r>
              <a:rPr lang="de-CH" dirty="0" smtClean="0"/>
              <a:t>Die vom Nationalfonds waren Monate hier, wir nur Wochen.</a:t>
            </a:r>
          </a:p>
          <a:p>
            <a:pPr>
              <a:lnSpc>
                <a:spcPct val="90000"/>
              </a:lnSpc>
              <a:buFont typeface="Arial" pitchFamily="34" charset="0"/>
              <a:buChar char="•"/>
            </a:pPr>
            <a:r>
              <a:rPr lang="de-CH" dirty="0" smtClean="0"/>
              <a:t> Zweitens blätterten wir viel schneller durch die Dossiers. </a:t>
            </a:r>
          </a:p>
          <a:p>
            <a:pPr>
              <a:lnSpc>
                <a:spcPct val="90000"/>
              </a:lnSpc>
            </a:pPr>
            <a:r>
              <a:rPr lang="de-CH" dirty="0" smtClean="0"/>
              <a:t>Wir arbeiteten nach dem </a:t>
            </a:r>
            <a:r>
              <a:rPr lang="de-CH" b="1" dirty="0" smtClean="0"/>
              <a:t>Prinzip Tiefenbohrung</a:t>
            </a:r>
            <a:r>
              <a:rPr lang="de-CH" dirty="0" smtClean="0"/>
              <a:t>, und gruben uns in den Dossiers ein, die uns interessant schienen.</a:t>
            </a:r>
          </a:p>
          <a:p>
            <a:pPr>
              <a:lnSpc>
                <a:spcPct val="90000"/>
              </a:lnSpc>
            </a:pPr>
            <a:endParaRPr lang="de-CH" dirty="0" smtClean="0"/>
          </a:p>
          <a:p>
            <a:pPr>
              <a:lnSpc>
                <a:spcPct val="90000"/>
              </a:lnSpc>
            </a:pPr>
            <a:r>
              <a:rPr lang="de-CH" dirty="0" smtClean="0"/>
              <a:t>Das durften wir: Wir waren keinem Gesamtbild verpflichtet, sondern </a:t>
            </a:r>
            <a:r>
              <a:rPr lang="de-CH" b="1" dirty="0" smtClean="0"/>
              <a:t>hatten die Freiheit, Schwerpunkte zu setzten</a:t>
            </a:r>
            <a:r>
              <a:rPr lang="de-CH" dirty="0" smtClean="0"/>
              <a:t>. </a:t>
            </a:r>
          </a:p>
          <a:p>
            <a:pPr>
              <a:lnSpc>
                <a:spcPct val="90000"/>
              </a:lnSpc>
            </a:pPr>
            <a:r>
              <a:rPr lang="de-CH" dirty="0" smtClean="0"/>
              <a:t> </a:t>
            </a:r>
            <a:endParaRPr lang="de-CH" dirty="0" smtClean="0">
              <a:sym typeface="Wingdings" pitchFamily="2" charset="2"/>
            </a:endParaRPr>
          </a:p>
          <a:p>
            <a:pPr>
              <a:lnSpc>
                <a:spcPct val="90000"/>
              </a:lnSpc>
            </a:pPr>
            <a:r>
              <a:rPr lang="de-CH" dirty="0" smtClean="0"/>
              <a:t>Das heisst:  </a:t>
            </a:r>
            <a:endParaRPr lang="de-CH" i="1" dirty="0" smtClean="0">
              <a:sym typeface="Wingdings" pitchFamily="2" charset="2"/>
            </a:endParaRPr>
          </a:p>
          <a:p>
            <a:pPr>
              <a:lnSpc>
                <a:spcPct val="90000"/>
              </a:lnSpc>
              <a:buFont typeface="Wingdings"/>
              <a:buChar char="à"/>
            </a:pPr>
            <a:r>
              <a:rPr lang="de-CH" b="1" i="1" dirty="0" smtClean="0"/>
              <a:t>Für uns Journalisten ist zu Beginn einer  Recherche eine gute Übersicht wichtig</a:t>
            </a:r>
            <a:r>
              <a:rPr lang="de-CH" i="1" dirty="0" smtClean="0"/>
              <a:t>: Wir brauchen quasi eine Landkarte der Daten und Dokumente, auf der wir bestimmen können, wo wir in die Tiefe gehen wollen. Wir möchten zum Beispiel mit wenigen Mausklicks erfahren können, in welcher Datenbank eine Person wie oft und in welchem Zusammenhang bei Ihnen erfasst ist. Die Materialiensammlung, die sie in aufwändiger Arbeit zu Südafrika zusammengestellt haben, möchten wir in einigen Jahren auch zum Thema </a:t>
            </a:r>
            <a:r>
              <a:rPr lang="de-CH" i="1" dirty="0" err="1" smtClean="0"/>
              <a:t>Botschaftasyl</a:t>
            </a:r>
            <a:r>
              <a:rPr lang="de-CH" i="1" dirty="0" smtClean="0"/>
              <a:t> oder </a:t>
            </a:r>
            <a:r>
              <a:rPr lang="de-CH" i="1" dirty="0" err="1" smtClean="0"/>
              <a:t>Gripen</a:t>
            </a:r>
            <a:r>
              <a:rPr lang="de-CH" i="1" dirty="0" smtClean="0"/>
              <a:t>-Beschaffung Nullkomaplötzlich auf dem Bildschirm haben</a:t>
            </a:r>
            <a:r>
              <a:rPr lang="de-CH" dirty="0" smtClean="0"/>
              <a:t>. </a:t>
            </a:r>
          </a:p>
          <a:p>
            <a:pPr>
              <a:lnSpc>
                <a:spcPct val="90000"/>
              </a:lnSpc>
            </a:pPr>
            <a:r>
              <a:rPr lang="de-CH" dirty="0" smtClean="0"/>
              <a:t>Deshalb interessieren uns Projekte, wie das </a:t>
            </a:r>
            <a:r>
              <a:rPr lang="de-CH" dirty="0" err="1" smtClean="0"/>
              <a:t>Overview</a:t>
            </a:r>
            <a:r>
              <a:rPr lang="de-CH" dirty="0" smtClean="0"/>
              <a:t>-Project, ein auf Journalisten ausgerichtetes Informatiktool zum managen von grossen Dokumentensammlungen.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45058" name="Rectangle 3"/>
          <p:cNvSpPr>
            <a:spLocks noGrp="1"/>
          </p:cNvSpPr>
          <p:nvPr>
            <p:ph type="body" idx="1"/>
          </p:nvPr>
        </p:nvSpPr>
        <p:spPr bwMode="auto">
          <a:xfrm>
            <a:off x="620688" y="2740596"/>
            <a:ext cx="5486400" cy="6048672"/>
          </a:xfrm>
          <a:noFill/>
        </p:spPr>
        <p:txBody>
          <a:bodyPr wrap="square" numCol="1" anchor="t" anchorCtr="0" compatLnSpc="1">
            <a:prstTxWarp prst="textNoShape">
              <a:avLst/>
            </a:prstTxWarp>
            <a:normAutofit/>
          </a:bodyPr>
          <a:lstStyle/>
          <a:p>
            <a:r>
              <a:rPr lang="de-CH" dirty="0" smtClean="0"/>
              <a:t>Journalisten gehen heute mit dem Bewusstsein an die Arbeit, </a:t>
            </a:r>
            <a:r>
              <a:rPr lang="de-CH" b="1" dirty="0" smtClean="0"/>
              <a:t>dass sie ein Recht auf Zugang zu Dokumenten und Daten haben</a:t>
            </a:r>
            <a:r>
              <a:rPr lang="de-CH" dirty="0" smtClean="0"/>
              <a:t>. Dieses Recht haben sie tatsächlich. </a:t>
            </a:r>
          </a:p>
          <a:p>
            <a:r>
              <a:rPr lang="de-CH" dirty="0" smtClean="0">
                <a:sym typeface="Wingdings" pitchFamily="2" charset="2"/>
              </a:rPr>
              <a:t></a:t>
            </a:r>
            <a:r>
              <a:rPr lang="de-CH" dirty="0" smtClean="0"/>
              <a:t>Wenn ihnen die Daten vorenthalten werden, führt das zu einer öffentlichen Entrüstung –wie kürzlich auf </a:t>
            </a:r>
            <a:r>
              <a:rPr lang="de-CH" dirty="0" err="1" smtClean="0"/>
              <a:t>Twitter</a:t>
            </a:r>
            <a:r>
              <a:rPr lang="de-CH" dirty="0" smtClean="0"/>
              <a:t>, als mein Kollege Fabian Eberhard ein Dokument präsentierte, das er über weite Stellen eingeschwärzt von der Kommission gegen Rassismus erhielt. </a:t>
            </a:r>
            <a:endParaRPr lang="de-CH" dirty="0" smtClean="0">
              <a:sym typeface="Wingdings" pitchFamily="2" charset="2"/>
            </a:endParaRPr>
          </a:p>
          <a:p>
            <a:endParaRPr lang="de-CH" dirty="0" smtClean="0">
              <a:sym typeface="Wingdings" pitchFamily="2" charset="2"/>
            </a:endParaRPr>
          </a:p>
          <a:p>
            <a:r>
              <a:rPr lang="de-CH" dirty="0" smtClean="0"/>
              <a:t>Wir sind heute mit einer </a:t>
            </a:r>
            <a:r>
              <a:rPr lang="de-CH" b="1" dirty="0" smtClean="0"/>
              <a:t>ziemlich verunsicherten Verwaltung</a:t>
            </a:r>
            <a:r>
              <a:rPr lang="de-CH" dirty="0" smtClean="0"/>
              <a:t> konfrontiert, </a:t>
            </a:r>
            <a:r>
              <a:rPr lang="de-CH" b="1" dirty="0" smtClean="0"/>
              <a:t>die ängstlich auf ihren Daten und Dokumenten sitzt</a:t>
            </a:r>
            <a:r>
              <a:rPr lang="de-CH" dirty="0" smtClean="0"/>
              <a:t>. Das gilt nicht für alle, aber mindestens für einige Verwaltungseinheiten. Man gibt - aus Angst Fehler zu machen - lieber weniger heraus. Oft sind Entscheide schlecht begründet, es kommt zu länglichen Diskussionen, Schlichtungs- und Gerichtsverfahren.</a:t>
            </a:r>
          </a:p>
          <a:p>
            <a:endParaRPr lang="de-CH" i="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de-CH" i="1" dirty="0" smtClean="0">
                <a:sym typeface="Wingdings" pitchFamily="2" charset="2"/>
              </a:rPr>
              <a:t></a:t>
            </a:r>
            <a:r>
              <a:rPr lang="de-CH" i="1" dirty="0" smtClean="0"/>
              <a:t>Wir wünschen uns ein kurzes, transparentes, professionell abgewickeltes Zugangsprozedere zu Daten und Dokumenten. </a:t>
            </a:r>
          </a:p>
          <a:p>
            <a:r>
              <a:rPr lang="de-CH" dirty="0" smtClean="0">
                <a:sym typeface="Wingdings" pitchFamily="2" charset="2"/>
              </a:rPr>
              <a:t></a:t>
            </a:r>
            <a:r>
              <a:rPr lang="de-CH" dirty="0" smtClean="0"/>
              <a:t>Die Nutzung von Verwaltungsdokumenten und Verwaltungsdaten soll eine Selbstverständlichkeit werden.</a:t>
            </a:r>
          </a:p>
          <a:p>
            <a:endParaRPr lang="de-CH" dirty="0" smtClean="0">
              <a:sym typeface="Wingdings" pitchFamily="2" charset="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de-CH" dirty="0" smtClean="0"/>
              <a:t>Im Umgang mit Verwaltungsakten spielen Persönlichkeitsrechte eine zentrale Rolle, manchmal stellen sich Probleme. Ein Beispiel aus dem norwegischen Pendant zu Single Point </a:t>
            </a:r>
            <a:r>
              <a:rPr lang="de-CH" dirty="0" err="1" smtClean="0"/>
              <a:t>of</a:t>
            </a:r>
            <a:r>
              <a:rPr lang="de-CH" dirty="0" smtClean="0"/>
              <a:t> Orientation, der Plattform, in der in Norwegen alle Verwaltungsdokumente in einem öffentlich zugänglichen Online-Katalog verzeichnet sind. </a:t>
            </a:r>
            <a:endParaRPr lang="de-CH" dirty="0" smtClean="0">
              <a:sym typeface="Wingdings" pitchFamily="2" charset="2"/>
            </a:endParaRPr>
          </a:p>
          <a:p>
            <a:r>
              <a:rPr lang="de-CH" dirty="0" smtClean="0"/>
              <a:t>Hier erfahre ich beispielsweise, dass eine Person aus der Schweiz in Norwegen einen Antrag für einen Führerschein gestellt hat. </a:t>
            </a:r>
            <a:r>
              <a:rPr lang="de-CH" b="1" dirty="0" smtClean="0"/>
              <a:t>Man kann sich fragen, ob diese Information einer breiten Öffentlichkeit zugänglich sein muss.</a:t>
            </a:r>
            <a:r>
              <a:rPr lang="de-CH" dirty="0" smtClean="0"/>
              <a:t> </a:t>
            </a:r>
            <a:r>
              <a:rPr lang="de-CH" dirty="0" err="1" smtClean="0"/>
              <a:t>Investigative</a:t>
            </a:r>
            <a:r>
              <a:rPr lang="de-CH" dirty="0" smtClean="0"/>
              <a:t> Journalisten müssen den Zugang haben, denn vielleicht ist gerade diese Information zentral in einer Recherche. </a:t>
            </a:r>
          </a:p>
          <a:p>
            <a:r>
              <a:rPr lang="de-CH" dirty="0" smtClean="0"/>
              <a:t>Wird der Zugang beschränkt, kann der Journalist seine Funktion im Staat, diejenige des </a:t>
            </a:r>
            <a:r>
              <a:rPr lang="de-CH" dirty="0" err="1" smtClean="0"/>
              <a:t>Watchdogs</a:t>
            </a:r>
            <a:r>
              <a:rPr lang="de-CH" dirty="0" smtClean="0"/>
              <a:t>, nicht wahrnehmen. </a:t>
            </a:r>
          </a:p>
          <a:p>
            <a:r>
              <a:rPr lang="de-CH" dirty="0" smtClean="0"/>
              <a:t>Eine unserer </a:t>
            </a:r>
            <a:r>
              <a:rPr lang="de-CH" dirty="0" err="1" smtClean="0"/>
              <a:t>Kernkompetenzem</a:t>
            </a:r>
            <a:r>
              <a:rPr lang="de-CH" dirty="0" smtClean="0"/>
              <a:t> ist der Umgang mit Persönlichkeitsrechten. Es ist ja nicht so, dass wir im luftleeren Raum agieren können. Auch wir </a:t>
            </a:r>
            <a:r>
              <a:rPr lang="de-CH" dirty="0" err="1" smtClean="0"/>
              <a:t>untstehen</a:t>
            </a:r>
            <a:r>
              <a:rPr lang="de-CH" dirty="0" smtClean="0"/>
              <a:t> den Gesetzen, </a:t>
            </a:r>
            <a:r>
              <a:rPr lang="de-CH" b="1" dirty="0" smtClean="0"/>
              <a:t>auch wir werden bestraft, wenn wir jemanden verleumden, deren </a:t>
            </a:r>
            <a:r>
              <a:rPr lang="de-CH" b="1" dirty="0" err="1" smtClean="0"/>
              <a:t>Perönlichketsrechte</a:t>
            </a:r>
            <a:r>
              <a:rPr lang="de-CH" b="1" dirty="0" smtClean="0"/>
              <a:t> verletzen oder eine Firma zu unrecht diskreditieren.  Und wir haben strikte Standesregeln.</a:t>
            </a:r>
          </a:p>
          <a:p>
            <a:endParaRPr lang="de-CH"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de-CH" dirty="0" smtClean="0"/>
              <a:t>Das </a:t>
            </a:r>
            <a:r>
              <a:rPr lang="de-CH" dirty="0" err="1" smtClean="0"/>
              <a:t>RechercheDesk</a:t>
            </a:r>
            <a:r>
              <a:rPr lang="de-CH" dirty="0" smtClean="0"/>
              <a:t> von </a:t>
            </a:r>
            <a:r>
              <a:rPr lang="de-CH" dirty="0" err="1" smtClean="0"/>
              <a:t>SonntagsZeitung</a:t>
            </a:r>
            <a:r>
              <a:rPr lang="de-CH" dirty="0" smtClean="0"/>
              <a:t> und Le Matin </a:t>
            </a:r>
            <a:r>
              <a:rPr lang="de-CH" dirty="0" err="1" smtClean="0"/>
              <a:t>Dimanche</a:t>
            </a:r>
            <a:r>
              <a:rPr lang="de-CH" dirty="0" smtClean="0"/>
              <a:t> ist auch </a:t>
            </a:r>
            <a:r>
              <a:rPr lang="de-CH" b="1" dirty="0" smtClean="0"/>
              <a:t>ein Labor, in dem wir journalistische Methoden testen und entwickeln. </a:t>
            </a:r>
          </a:p>
          <a:p>
            <a:r>
              <a:rPr lang="de-CH" dirty="0" smtClean="0"/>
              <a:t>Dass es uns gibt, ist kein Zufall. Unser Projekt ist </a:t>
            </a:r>
            <a:r>
              <a:rPr lang="de-CH" b="1" dirty="0" smtClean="0"/>
              <a:t>Teil einer strategischen, marktgetriebenen Überlegung</a:t>
            </a:r>
            <a:r>
              <a:rPr lang="de-CH" dirty="0" smtClean="0"/>
              <a:t>. </a:t>
            </a:r>
          </a:p>
          <a:p>
            <a:r>
              <a:rPr lang="de-CH" dirty="0" smtClean="0"/>
              <a:t>Ausgangspunkt ist der </a:t>
            </a:r>
            <a:r>
              <a:rPr lang="de-CH" b="1" dirty="0" smtClean="0"/>
              <a:t>Überlebens- und Verdrängungskampf, in dem sich Medien heute befinden</a:t>
            </a:r>
            <a:r>
              <a:rPr lang="de-CH" dirty="0" smtClean="0"/>
              <a:t>. </a:t>
            </a:r>
          </a:p>
          <a:p>
            <a:r>
              <a:rPr lang="de-CH" dirty="0" smtClean="0"/>
              <a:t>Journalismus wie er heute im Durchschnitt betrieben wird, </a:t>
            </a:r>
            <a:r>
              <a:rPr lang="de-CH" b="1" dirty="0" smtClean="0"/>
              <a:t>genügt nicht mehr, um zum Beispiel die teure Printmedien zu rechtfertigen. Hier braucht es einen deutlichen Mehrwert, um Leserinnen und Leser an sich binden zu können. </a:t>
            </a:r>
          </a:p>
          <a:p>
            <a:r>
              <a:rPr lang="de-CH" dirty="0" smtClean="0"/>
              <a:t>Deshalb müssen einige von uns </a:t>
            </a:r>
            <a:r>
              <a:rPr lang="de-CH" b="1" dirty="0" smtClean="0"/>
              <a:t>ausserordentlicher und spezieller werden </a:t>
            </a:r>
            <a:r>
              <a:rPr lang="de-CH" b="1" dirty="0" err="1" smtClean="0"/>
              <a:t>werden</a:t>
            </a:r>
            <a:r>
              <a:rPr lang="de-CH" b="1" dirty="0" smtClean="0"/>
              <a:t>. </a:t>
            </a:r>
          </a:p>
          <a:p>
            <a:r>
              <a:rPr lang="de-CH" dirty="0" smtClean="0"/>
              <a:t>Diese Spezialisierung, mit denen sich journalistischer Mehrwert erzeugen lässt, wird bei uns betrieben.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xfrm>
            <a:off x="936625" y="746125"/>
            <a:ext cx="2700338" cy="2025650"/>
          </a:xfrm>
          <a:noFill/>
          <a:ln>
            <a:solidFill>
              <a:srgbClr val="000000"/>
            </a:solidFill>
            <a:miter lim="800000"/>
            <a:headEnd/>
            <a:tailEnd/>
          </a:ln>
        </p:spPr>
      </p:sp>
      <p:sp>
        <p:nvSpPr>
          <p:cNvPr id="51202" name="Rectangle 3"/>
          <p:cNvSpPr>
            <a:spLocks noGrp="1"/>
          </p:cNvSpPr>
          <p:nvPr>
            <p:ph type="body" idx="1"/>
          </p:nvPr>
        </p:nvSpPr>
        <p:spPr bwMode="auto">
          <a:xfrm>
            <a:off x="692696" y="2884612"/>
            <a:ext cx="5486400" cy="6315075"/>
          </a:xfrm>
          <a:noFill/>
        </p:spPr>
        <p:txBody>
          <a:bodyPr wrap="square" lIns="91424" tIns="45712" rIns="91424" bIns="45712" numCol="1" anchor="t" anchorCtr="0" compatLnSpc="1">
            <a:prstTxWarp prst="textNoShape">
              <a:avLst/>
            </a:prstTxWarp>
          </a:bodyPr>
          <a:lstStyle/>
          <a:p>
            <a:r>
              <a:rPr lang="de-CH" dirty="0" smtClean="0"/>
              <a:t>Wir können unseren Job nur gut machen, wenn wir einen Vertrauensvorschusskriegen. Ein gutes Modell wird seit Jahren bei Gerichten praktiziert. Gerichte  geben ihren </a:t>
            </a:r>
            <a:r>
              <a:rPr lang="de-CH" b="1" dirty="0" smtClean="0"/>
              <a:t>akkreditierten Berichterstattern </a:t>
            </a:r>
            <a:r>
              <a:rPr lang="de-CH" dirty="0" smtClean="0"/>
              <a:t>Dokumente heraus, die zahlreiche heikle Personendaten erhalten – und verpflichten die Berichterstatter im Gegenzug, die Persönlichkeitsrechte der Betroffenen zu wahren. Wer sich nicht daran hält, verliert die Akkreditierung. </a:t>
            </a:r>
          </a:p>
          <a:p>
            <a:r>
              <a:rPr lang="de-CH" dirty="0" smtClean="0"/>
              <a:t>Das ist ein prüfenswertes Modell. Statt ganze Sammlungen für Medienleute zu anonymisieren, könnte man von Ihnen das Versprechen verlangen, die Persönlichkeitsrechte zu respektieren.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xfrm>
            <a:off x="936625" y="746125"/>
            <a:ext cx="2700338" cy="2025650"/>
          </a:xfrm>
          <a:noFill/>
          <a:ln>
            <a:solidFill>
              <a:srgbClr val="000000"/>
            </a:solidFill>
            <a:miter lim="800000"/>
            <a:headEnd/>
            <a:tailEnd/>
          </a:ln>
        </p:spPr>
      </p:sp>
      <p:sp>
        <p:nvSpPr>
          <p:cNvPr id="51202" name="Rectangle 3"/>
          <p:cNvSpPr>
            <a:spLocks noGrp="1"/>
          </p:cNvSpPr>
          <p:nvPr>
            <p:ph type="body" idx="1"/>
          </p:nvPr>
        </p:nvSpPr>
        <p:spPr bwMode="auto">
          <a:xfrm>
            <a:off x="685800" y="2884488"/>
            <a:ext cx="5486400" cy="6315075"/>
          </a:xfrm>
          <a:noFill/>
        </p:spPr>
        <p:txBody>
          <a:bodyPr wrap="square" lIns="91424" tIns="45712" rIns="91424" bIns="45712" numCol="1" anchor="t" anchorCtr="0" compatLnSpc="1">
            <a:prstTxWarp prst="textNoShape">
              <a:avLst/>
            </a:prstTxWarp>
          </a:bodyPr>
          <a:lstStyle/>
          <a:p>
            <a:r>
              <a:rPr lang="de-CH" dirty="0" smtClean="0"/>
              <a:t>Ich komme zum Schluss und stelle fest: </a:t>
            </a:r>
          </a:p>
          <a:p>
            <a:r>
              <a:rPr lang="de-CH" dirty="0" smtClean="0"/>
              <a:t>Der Zugang zu grossen Mengen von Daten und Dokumenten ist noch schwierig in der Verwaltung: </a:t>
            </a:r>
          </a:p>
          <a:p>
            <a:pPr>
              <a:buFont typeface="Wingdings"/>
              <a:buChar char="à"/>
            </a:pPr>
            <a:r>
              <a:rPr lang="de-CH" dirty="0" smtClean="0">
                <a:sym typeface="Wingdings" pitchFamily="2" charset="2"/>
              </a:rPr>
              <a:t>Selbst </a:t>
            </a:r>
            <a:r>
              <a:rPr lang="de-CH" dirty="0" smtClean="0"/>
              <a:t>rudimentäre Daten stehen noch nicht zur Verfügung</a:t>
            </a:r>
          </a:p>
          <a:p>
            <a:pPr>
              <a:buFont typeface="Wingdings"/>
              <a:buChar char="à"/>
            </a:pPr>
            <a:r>
              <a:rPr lang="de-CH" dirty="0" smtClean="0"/>
              <a:t>Bisweilen ist der Zugangsprozess schwierig und er ist nicht einheitlich</a:t>
            </a:r>
          </a:p>
          <a:p>
            <a:pPr>
              <a:buFont typeface="Wingdings"/>
              <a:buChar char="à"/>
            </a:pPr>
            <a:r>
              <a:rPr lang="de-CH" dirty="0" smtClean="0"/>
              <a:t>Auf der anderen Seite werden Medien vermehrt Ihren Anspruch auf grosse Datensammlungen anmelden – wobei (das in Klammern) es Medienschaffenden nicht darauf ankommt, ob die Daten im Bundesarchiv oder bei einem Amt liegen. </a:t>
            </a:r>
          </a:p>
          <a:p>
            <a:endParaRPr lang="de-CH"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xfrm>
            <a:off x="936625" y="746125"/>
            <a:ext cx="2700338" cy="2025650"/>
          </a:xfrm>
          <a:noFill/>
          <a:ln>
            <a:solidFill>
              <a:srgbClr val="000000"/>
            </a:solidFill>
            <a:miter lim="800000"/>
            <a:headEnd/>
            <a:tailEnd/>
          </a:ln>
        </p:spPr>
      </p:sp>
      <p:sp>
        <p:nvSpPr>
          <p:cNvPr id="51202" name="Rectangle 3"/>
          <p:cNvSpPr>
            <a:spLocks noGrp="1"/>
          </p:cNvSpPr>
          <p:nvPr>
            <p:ph type="body" idx="1"/>
          </p:nvPr>
        </p:nvSpPr>
        <p:spPr bwMode="auto">
          <a:xfrm>
            <a:off x="685800" y="2884488"/>
            <a:ext cx="5486400" cy="6315075"/>
          </a:xfrm>
          <a:noFill/>
        </p:spPr>
        <p:txBody>
          <a:bodyPr wrap="square" lIns="91424" tIns="45712" rIns="91424" bIns="45712" numCol="1" anchor="t" anchorCtr="0" compatLnSpc="1">
            <a:prstTxWarp prst="textNoShape">
              <a:avLst/>
            </a:prstTxWarp>
          </a:bodyPr>
          <a:lstStyle/>
          <a:p>
            <a:r>
              <a:rPr lang="de-CH" dirty="0" smtClean="0"/>
              <a:t>Was wir uns wünschen: </a:t>
            </a:r>
          </a:p>
          <a:p>
            <a:r>
              <a:rPr lang="de-CH" dirty="0" smtClean="0">
                <a:sym typeface="Wingdings" pitchFamily="2" charset="2"/>
              </a:rPr>
              <a:t></a:t>
            </a:r>
            <a:r>
              <a:rPr lang="de-CH" dirty="0" smtClean="0"/>
              <a:t>Ein </a:t>
            </a:r>
            <a:r>
              <a:rPr lang="de-CH" dirty="0" err="1" smtClean="0"/>
              <a:t>Findmittel</a:t>
            </a:r>
            <a:r>
              <a:rPr lang="de-CH" dirty="0" smtClean="0"/>
              <a:t>, das rasch lokalisiert, wo welche Informationen liegen</a:t>
            </a:r>
          </a:p>
          <a:p>
            <a:r>
              <a:rPr lang="de-CH" dirty="0" smtClean="0">
                <a:sym typeface="Wingdings" pitchFamily="2" charset="2"/>
              </a:rPr>
              <a:t></a:t>
            </a:r>
            <a:r>
              <a:rPr lang="de-CH" dirty="0" smtClean="0"/>
              <a:t>Wir möchten den Zugang zu Rohdaten </a:t>
            </a:r>
          </a:p>
          <a:p>
            <a:r>
              <a:rPr lang="de-CH" dirty="0" smtClean="0">
                <a:sym typeface="Wingdings" pitchFamily="2" charset="2"/>
              </a:rPr>
              <a:t></a:t>
            </a:r>
            <a:r>
              <a:rPr lang="de-CH" dirty="0" smtClean="0"/>
              <a:t>Und zwar einen unkomplizierten, raschen Zugang</a:t>
            </a:r>
          </a:p>
          <a:p>
            <a:r>
              <a:rPr lang="de-CH" dirty="0" smtClean="0">
                <a:sym typeface="Wingdings" pitchFamily="2" charset="2"/>
              </a:rPr>
              <a:t></a:t>
            </a:r>
            <a:r>
              <a:rPr lang="de-CH" dirty="0" smtClean="0"/>
              <a:t>Das bedingt einen Selbstverständnis der Verwaltung, das zum unter anderem die Erkenntnis beinhaltet, das </a:t>
            </a:r>
            <a:r>
              <a:rPr lang="de-CH" dirty="0" err="1" smtClean="0"/>
              <a:t>Verwaltrungsdaten</a:t>
            </a:r>
            <a:r>
              <a:rPr lang="de-CH" dirty="0" smtClean="0"/>
              <a:t> </a:t>
            </a:r>
            <a:r>
              <a:rPr lang="de-CH" dirty="0" err="1" smtClean="0"/>
              <a:t>ncht</a:t>
            </a:r>
            <a:r>
              <a:rPr lang="de-CH" dirty="0" smtClean="0"/>
              <a:t> Eigentum der Verwaltung sind, sondern der Allgemeinheit gehören. </a:t>
            </a:r>
          </a:p>
          <a:p>
            <a:endParaRPr lang="de-CH" dirty="0" smtClean="0"/>
          </a:p>
          <a:p>
            <a:r>
              <a:rPr lang="de-CH" dirty="0" smtClean="0">
                <a:sym typeface="Wingdings" pitchFamily="2" charset="2"/>
              </a:rPr>
              <a:t></a:t>
            </a:r>
            <a:r>
              <a:rPr lang="de-CH" dirty="0" smtClean="0"/>
              <a:t>Besten Dank für Ihre Aufmerksamkeit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xfrm>
            <a:off x="942975" y="746125"/>
            <a:ext cx="2557463" cy="1919288"/>
          </a:xfrm>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r>
              <a:rPr lang="de-CH" dirty="0" smtClean="0"/>
              <a:t>Besten Dank für Ihre Aufmerksamkeit.</a:t>
            </a:r>
          </a:p>
        </p:txBody>
      </p:sp>
      <p:sp>
        <p:nvSpPr>
          <p:cNvPr id="4" name="Foliennummernplatzhalter 3"/>
          <p:cNvSpPr>
            <a:spLocks noGrp="1"/>
          </p:cNvSpPr>
          <p:nvPr>
            <p:ph type="sldNum" sz="quarter" idx="5"/>
          </p:nvPr>
        </p:nvSpPr>
        <p:spPr/>
        <p:txBody>
          <a:bodyPr/>
          <a:lstStyle/>
          <a:p>
            <a:pPr>
              <a:defRPr/>
            </a:pPr>
            <a:fld id="{AA759A0A-527E-469A-848E-EEC8D4E2393B}" type="slidenum">
              <a:rPr lang="de-CH" smtClean="0"/>
              <a:pPr>
                <a:defRPr/>
              </a:pPr>
              <a:t>23</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de-CH" dirty="0" err="1" smtClean="0"/>
              <a:t>Gerenell</a:t>
            </a:r>
            <a:r>
              <a:rPr lang="de-CH" dirty="0" smtClean="0"/>
              <a:t> kann man sagen, dass Journalistinnen und </a:t>
            </a:r>
            <a:r>
              <a:rPr lang="de-CH" b="1" dirty="0" smtClean="0"/>
              <a:t>Journalisten heute stark von Dokumenten und Daten her denken. </a:t>
            </a:r>
          </a:p>
          <a:p>
            <a:pPr>
              <a:lnSpc>
                <a:spcPct val="90000"/>
              </a:lnSpc>
            </a:pPr>
            <a:r>
              <a:rPr lang="de-CH" dirty="0" smtClean="0"/>
              <a:t>Dokumente und Daten sind eine </a:t>
            </a:r>
            <a:r>
              <a:rPr lang="de-CH" b="1" dirty="0" smtClean="0"/>
              <a:t>gute Ausgangslage für effiziente Recherchen. </a:t>
            </a:r>
          </a:p>
          <a:p>
            <a:pPr>
              <a:lnSpc>
                <a:spcPct val="90000"/>
              </a:lnSpc>
            </a:pPr>
            <a:endParaRPr lang="de-CH" dirty="0" smtClean="0"/>
          </a:p>
          <a:p>
            <a:pPr>
              <a:lnSpc>
                <a:spcPct val="90000"/>
              </a:lnSpc>
            </a:pPr>
            <a:r>
              <a:rPr lang="de-CH" dirty="0" smtClean="0"/>
              <a:t>Wer das </a:t>
            </a:r>
            <a:r>
              <a:rPr lang="de-CH" b="1" dirty="0" smtClean="0"/>
              <a:t>Beschaffungs-Knowhow dafür hat, ist der Konkurrenz überlegen,</a:t>
            </a:r>
            <a:r>
              <a:rPr lang="de-CH" dirty="0" smtClean="0"/>
              <a:t> bekommt exklusive Inhalte in die Hand. </a:t>
            </a:r>
          </a:p>
          <a:p>
            <a:pPr>
              <a:lnSpc>
                <a:spcPct val="90000"/>
              </a:lnSpc>
            </a:pPr>
            <a:endParaRPr lang="de-CH" dirty="0" smtClean="0"/>
          </a:p>
          <a:p>
            <a:pPr>
              <a:lnSpc>
                <a:spcPct val="90000"/>
              </a:lnSpc>
            </a:pPr>
            <a:r>
              <a:rPr lang="de-CH" dirty="0" smtClean="0"/>
              <a:t>Auch deshalb sind das </a:t>
            </a:r>
            <a:r>
              <a:rPr lang="de-CH" b="1" dirty="0" smtClean="0"/>
              <a:t>Öffentlichkeitsprinzip</a:t>
            </a:r>
            <a:r>
              <a:rPr lang="de-CH" dirty="0" smtClean="0"/>
              <a:t> in der Verwaltung und </a:t>
            </a:r>
            <a:r>
              <a:rPr lang="de-CH" b="1" dirty="0" smtClean="0"/>
              <a:t>Open-Data</a:t>
            </a:r>
            <a:r>
              <a:rPr lang="de-CH" dirty="0" smtClean="0"/>
              <a:t> ein Thema bei uns. Wir interessieren uns für </a:t>
            </a:r>
            <a:r>
              <a:rPr lang="de-CH" b="1" dirty="0" smtClean="0"/>
              <a:t>Datenbanken</a:t>
            </a:r>
            <a:r>
              <a:rPr lang="de-CH" dirty="0" smtClean="0"/>
              <a:t> und </a:t>
            </a:r>
            <a:r>
              <a:rPr lang="de-CH" b="1" dirty="0" smtClean="0"/>
              <a:t>Statistiken</a:t>
            </a:r>
            <a:r>
              <a:rPr lang="de-CH" dirty="0" smtClean="0"/>
              <a:t>. Leute in unserem Team spezialisieren sich auf technische  Aspekte: Das </a:t>
            </a:r>
            <a:r>
              <a:rPr lang="de-CH" b="1" dirty="0" smtClean="0"/>
              <a:t>Handling von grossen Dokumentenmengen </a:t>
            </a:r>
            <a:r>
              <a:rPr lang="de-CH" dirty="0" smtClean="0"/>
              <a:t>oder die </a:t>
            </a:r>
            <a:r>
              <a:rPr lang="de-CH" b="1" dirty="0" smtClean="0"/>
              <a:t>Visulisierung von Daten.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22530" name="Rectangle 3"/>
          <p:cNvSpPr>
            <a:spLocks noGrp="1"/>
          </p:cNvSpPr>
          <p:nvPr>
            <p:ph type="body" idx="1"/>
          </p:nvPr>
        </p:nvSpPr>
        <p:spPr bwMode="auto">
          <a:xfrm>
            <a:off x="620688" y="2740596"/>
            <a:ext cx="5688632" cy="6552728"/>
          </a:xfrm>
          <a:noFill/>
        </p:spPr>
        <p:txBody>
          <a:bodyPr wrap="square" numCol="1" anchor="t" anchorCtr="0" compatLnSpc="1">
            <a:prstTxWarp prst="textNoShape">
              <a:avLst/>
            </a:prstTxWarp>
            <a:normAutofit fontScale="92500"/>
          </a:bodyPr>
          <a:lstStyle/>
          <a:p>
            <a:r>
              <a:rPr lang="de-CH" dirty="0" smtClean="0"/>
              <a:t>Das ist eine Entwicklung, die </a:t>
            </a:r>
            <a:r>
              <a:rPr lang="de-CH" b="1" dirty="0" smtClean="0"/>
              <a:t>in der Schweiz und schon länger auch im Ausland spürbar ist.</a:t>
            </a:r>
          </a:p>
          <a:p>
            <a:r>
              <a:rPr lang="de-CH" dirty="0" smtClean="0">
                <a:sym typeface="Wingdings" pitchFamily="2" charset="2"/>
              </a:rPr>
              <a:t></a:t>
            </a:r>
            <a:r>
              <a:rPr lang="de-CH" dirty="0" smtClean="0"/>
              <a:t>Im Mai trafen sich beispielsweise Medienschaffende aus ganz Europa in Brüssel zur </a:t>
            </a:r>
            <a:r>
              <a:rPr lang="de-CH" dirty="0" err="1" smtClean="0"/>
              <a:t>dataharvest</a:t>
            </a:r>
            <a:r>
              <a:rPr lang="de-CH" dirty="0" smtClean="0"/>
              <a:t>-Konferenz. Das Thema: </a:t>
            </a:r>
            <a:r>
              <a:rPr lang="de-CH" b="1" dirty="0" smtClean="0"/>
              <a:t>Wie kommen wir mit den Informationsfreiheitsgesetzten an Daten und Dokumente – und wie generieren wir aus grossen Datenmengen journalistische Geschichten. </a:t>
            </a:r>
          </a:p>
          <a:p>
            <a:r>
              <a:rPr lang="de-CH" dirty="0" smtClean="0"/>
              <a:t>Journalisten und Programmierer setzten sich zusammen – und tauschten sich auf einer ganz konkreten Ebene aus. </a:t>
            </a:r>
          </a:p>
          <a:p>
            <a:r>
              <a:rPr lang="de-CH" dirty="0" smtClean="0"/>
              <a:t>Diese Avantgarde hat sich in einer weltweit gut vernetzten </a:t>
            </a:r>
            <a:r>
              <a:rPr lang="de-CH" dirty="0" err="1" smtClean="0"/>
              <a:t>Comunity</a:t>
            </a:r>
            <a:r>
              <a:rPr lang="de-CH" dirty="0" smtClean="0"/>
              <a:t> organisiert und ist in einem kreativen Denkprozess. </a:t>
            </a:r>
          </a:p>
          <a:p>
            <a:r>
              <a:rPr lang="de-CH" b="1" dirty="0" smtClean="0"/>
              <a:t>Was ich Ihnen damit sagen möchte: Wir kommen.</a:t>
            </a:r>
          </a:p>
          <a:p>
            <a:endParaRPr lang="de-CH" dirty="0" smtClean="0"/>
          </a:p>
          <a:p>
            <a:r>
              <a:rPr lang="de-CH" dirty="0" smtClean="0"/>
              <a:t>In Zukunft werden </a:t>
            </a:r>
            <a:r>
              <a:rPr lang="de-CH" b="1" dirty="0" smtClean="0"/>
              <a:t>mehr Spezialisten bei Ihnen anklopfen – und ihre Ansprüche anmelden. </a:t>
            </a:r>
            <a:r>
              <a:rPr lang="de-CH" dirty="0" smtClean="0"/>
              <a:t>Das werden junge Journalisten sein, vielleicht auch Leute, die halb Journalist, halb Informatiker sind. Sie werden Zugang haben wollen auf die Gigabytes, die bei Ihnen lagern – um damit journalistisch zu arbeiten. </a:t>
            </a:r>
          </a:p>
          <a:p>
            <a:r>
              <a:rPr lang="de-CH" dirty="0" smtClean="0"/>
              <a:t>Bei uns im </a:t>
            </a:r>
            <a:r>
              <a:rPr lang="de-CH" dirty="0" err="1" smtClean="0"/>
              <a:t>RechercheDesk</a:t>
            </a:r>
            <a:r>
              <a:rPr lang="de-CH" dirty="0" smtClean="0"/>
              <a:t> hat diese Zukunft schon begonnen.</a:t>
            </a:r>
          </a:p>
          <a:p>
            <a:r>
              <a:rPr lang="de-CH" dirty="0" smtClean="0"/>
              <a:t>Ich möchte Ihnen einen kleinen Einblick geben in unser Labor und drei Projekte vorstellen.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xfrm>
            <a:off x="942975" y="746125"/>
            <a:ext cx="1909763" cy="1431925"/>
          </a:xfrm>
          <a:noFill/>
          <a:ln>
            <a:solidFill>
              <a:srgbClr val="000000"/>
            </a:solidFill>
            <a:miter lim="800000"/>
            <a:headEnd/>
            <a:tailEnd/>
          </a:ln>
        </p:spPr>
      </p:sp>
      <p:sp>
        <p:nvSpPr>
          <p:cNvPr id="24578" name="Rectangle 3"/>
          <p:cNvSpPr>
            <a:spLocks noGrp="1"/>
          </p:cNvSpPr>
          <p:nvPr>
            <p:ph type="body" idx="1"/>
          </p:nvPr>
        </p:nvSpPr>
        <p:spPr bwMode="auto">
          <a:xfrm>
            <a:off x="620688" y="2236540"/>
            <a:ext cx="5616624" cy="7200800"/>
          </a:xfrm>
          <a:noFill/>
        </p:spPr>
        <p:txBody>
          <a:bodyPr wrap="square" numCol="1" anchor="t" anchorCtr="0" compatLnSpc="1">
            <a:prstTxWarp prst="textNoShape">
              <a:avLst/>
            </a:prstTxWarp>
            <a:normAutofit fontScale="85000" lnSpcReduction="20000"/>
          </a:bodyPr>
          <a:lstStyle/>
          <a:p>
            <a:r>
              <a:rPr lang="de-CH" dirty="0" smtClean="0"/>
              <a:t>Nach dem Informatik-Debakel bei der Eidgenössischen Steuerverwaltung – das Stichwort ist </a:t>
            </a:r>
            <a:r>
              <a:rPr lang="de-CH" dirty="0" err="1" smtClean="0"/>
              <a:t>Insieme</a:t>
            </a:r>
            <a:r>
              <a:rPr lang="de-CH" dirty="0" smtClean="0"/>
              <a:t> - fragten wir uns: </a:t>
            </a:r>
            <a:r>
              <a:rPr lang="de-CH" b="1" dirty="0" smtClean="0"/>
              <a:t>Ist es beim Bund gängige Praxis, dass ehemalige Bundesangestellte bei Beschaffungsprojekten der Verwaltung profitieren? </a:t>
            </a:r>
            <a:r>
              <a:rPr lang="de-CH" dirty="0" smtClean="0"/>
              <a:t>Wir nahmen 1745 Geschäfte des Bundes im Umfang von 4,47 Milliarden Franken unter die Lupe.</a:t>
            </a:r>
          </a:p>
          <a:p>
            <a:r>
              <a:rPr lang="de-CH" dirty="0" smtClean="0"/>
              <a:t>In einem ersten Schritt benötigten wir Zugang zu etwas ganz Simples – </a:t>
            </a:r>
            <a:r>
              <a:rPr lang="de-CH" b="1" dirty="0" smtClean="0"/>
              <a:t>wir wollten wissen, wer in den vergangenen zehn Jahren beim Bund gearbeitet hat.</a:t>
            </a:r>
          </a:p>
          <a:p>
            <a:r>
              <a:rPr lang="de-CH" b="1" dirty="0" smtClean="0">
                <a:sym typeface="Wingdings" pitchFamily="2" charset="2"/>
              </a:rPr>
              <a:t> </a:t>
            </a:r>
            <a:r>
              <a:rPr lang="de-CH" b="1" dirty="0" smtClean="0"/>
              <a:t>Doch schon hier stiessen wir auf ein erste Hindernis</a:t>
            </a:r>
            <a:r>
              <a:rPr lang="de-CH" dirty="0" smtClean="0"/>
              <a:t>. Diese Daten sind auf den Portalen des Bundes nicht lückenlos digital erhältlich. Beim Bundesarchiv sind sie nur bis ins Jahr 2000 abrufbar, die Bundeskanzlei stellt nur die aktuellen Daten ins Netz.</a:t>
            </a:r>
          </a:p>
          <a:p>
            <a:r>
              <a:rPr lang="de-CH" dirty="0" smtClean="0"/>
              <a:t>Uns blieb – nach etlichen Recherchen in der Verwaltung – </a:t>
            </a:r>
            <a:r>
              <a:rPr lang="de-CH" b="1" dirty="0" smtClean="0"/>
              <a:t>nur der Griff zum Skalpell. Wir schnitten die Staatskalender auseinander und scannten die Personenlisten ein. </a:t>
            </a:r>
          </a:p>
          <a:p>
            <a:r>
              <a:rPr lang="de-CH" b="1" dirty="0" smtClean="0">
                <a:sym typeface="Wingdings" pitchFamily="2" charset="2"/>
              </a:rPr>
              <a:t> So erhielten wir schliesslich eine Liste mit 80.000 ehemaligen und aktuellen Bundesangestellten</a:t>
            </a:r>
            <a:endParaRPr lang="de-CH" b="1" dirty="0" smtClean="0"/>
          </a:p>
          <a:p>
            <a:r>
              <a:rPr lang="de-CH" b="1" dirty="0" smtClean="0"/>
              <a:t>Problem Nummer 2: </a:t>
            </a:r>
            <a:r>
              <a:rPr lang="de-CH" dirty="0" smtClean="0"/>
              <a:t>Mit der Website </a:t>
            </a:r>
            <a:r>
              <a:rPr lang="de-CH" b="1" dirty="0" err="1" smtClean="0"/>
              <a:t>simap</a:t>
            </a:r>
            <a:r>
              <a:rPr lang="de-CH" b="1" dirty="0" smtClean="0"/>
              <a:t> lässt sich zwar gezielt nach Beschaffungsprojekten suchen.</a:t>
            </a:r>
            <a:r>
              <a:rPr lang="de-CH" dirty="0" smtClean="0"/>
              <a:t> Einen vollständigen Datensatz  über alle Beschaffungen stellt der Bund aber nicht zur Verfügung. </a:t>
            </a:r>
          </a:p>
          <a:p>
            <a:r>
              <a:rPr lang="de-CH" dirty="0" smtClean="0">
                <a:sym typeface="Wingdings" pitchFamily="2" charset="2"/>
              </a:rPr>
              <a:t> </a:t>
            </a:r>
            <a:r>
              <a:rPr lang="de-CH" dirty="0" smtClean="0"/>
              <a:t>Wir beschafften uns diese Daten </a:t>
            </a:r>
            <a:r>
              <a:rPr lang="de-CH" b="1" dirty="0" smtClean="0"/>
              <a:t>bei einem externen Dienstleister. Er warf seinen Datenstaubsauger an und lud alle Aufträge in einem automatisierten Verfahren von der Datenbank. </a:t>
            </a:r>
            <a:r>
              <a:rPr lang="de-CH" dirty="0" smtClean="0"/>
              <a:t>So generierten wir eine Liste mit 430 Zulieferer der Verwaltung.</a:t>
            </a:r>
          </a:p>
          <a:p>
            <a:pPr>
              <a:buFont typeface="Wingdings"/>
              <a:buChar char="à"/>
            </a:pPr>
            <a:r>
              <a:rPr lang="de-CH" dirty="0" smtClean="0"/>
              <a:t>Schritt drei: Mit Hilfe einer Wirtschaftsinformations-Datenbank generierten wir aus den Zulieferfirmen die Namen der rund 40.000 Personen, die im Umfeld der Firmen von den Aufträgen profitierten: Verwaltungsräte, Geschäftsführer und Prokuristen.</a:t>
            </a:r>
          </a:p>
          <a:p>
            <a:pPr>
              <a:buFont typeface="Wingdings"/>
              <a:buChar char="à"/>
            </a:pPr>
            <a:r>
              <a:rPr lang="de-CH" dirty="0" smtClean="0"/>
              <a:t>Durch eine Fusion der Daten entstanden die Verbindungen zwischen Firmen und Bundesämtern und zwischen ehemaligen Bundesangestellten und Lieferfirmen ….</a:t>
            </a:r>
          </a:p>
          <a:p>
            <a:endParaRPr lang="de-CH"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de-CH" dirty="0" smtClean="0"/>
              <a:t>… und eine grafische Umsetzung eröffnete uns dann den Blick in einen uns neuen Kosmos, den Beschaffungskosmos.</a:t>
            </a:r>
          </a:p>
          <a:p>
            <a:endParaRPr lang="de-CH" dirty="0" smtClean="0"/>
          </a:p>
          <a:p>
            <a:r>
              <a:rPr lang="de-CH" dirty="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de-CH" dirty="0" smtClean="0"/>
              <a:t>Schliesslich stiessen wir so auf eine Reihe ganz konkreter Seilschaften, die wir mit konventionellen journalistischen Arbeitsmitteln genauer anschauten und thematisierten.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i="1" dirty="0" smtClean="0"/>
              <a:t>Was wir aus dieser Arbeit gelernt haben: </a:t>
            </a:r>
          </a:p>
          <a:p>
            <a:pPr>
              <a:defRPr/>
            </a:pPr>
            <a:r>
              <a:rPr lang="de-CH" b="1" dirty="0" smtClean="0"/>
              <a:t>Selbst grundlegende Daten der Verwaltung </a:t>
            </a:r>
            <a:r>
              <a:rPr lang="de-CH" dirty="0" smtClean="0"/>
              <a:t>– wie jene der Bundesangestellten oder der Beschaffungen – </a:t>
            </a:r>
            <a:r>
              <a:rPr lang="de-CH" b="1" dirty="0" smtClean="0"/>
              <a:t>sind heute nicht öffentlich verfügbar. </a:t>
            </a:r>
            <a:r>
              <a:rPr lang="de-CH" dirty="0" smtClean="0"/>
              <a:t>Sie müssen mit recht grossem Aufwand und mit unkonventionellen Mitteln beschafft werden. </a:t>
            </a:r>
          </a:p>
          <a:p>
            <a:endParaRPr lang="de-CH"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xfrm>
            <a:off x="942975" y="746125"/>
            <a:ext cx="2557463" cy="1919288"/>
          </a:xfrm>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Das </a:t>
            </a:r>
            <a:r>
              <a:rPr lang="en-US" dirty="0" err="1" smtClean="0"/>
              <a:t>zweite</a:t>
            </a:r>
            <a:r>
              <a:rPr lang="en-US" dirty="0" smtClean="0"/>
              <a:t> </a:t>
            </a:r>
            <a:r>
              <a:rPr lang="en-US" dirty="0" err="1" smtClean="0"/>
              <a:t>Beispiel</a:t>
            </a:r>
            <a:r>
              <a:rPr lang="en-US" dirty="0" smtClean="0"/>
              <a:t>: </a:t>
            </a:r>
          </a:p>
          <a:p>
            <a:endParaRPr lang="en-US" dirty="0" smtClean="0"/>
          </a:p>
          <a:p>
            <a:r>
              <a:rPr lang="en-US" dirty="0" err="1" smtClean="0"/>
              <a:t>Jeweils</a:t>
            </a:r>
            <a:r>
              <a:rPr lang="en-US" dirty="0" smtClean="0"/>
              <a:t> </a:t>
            </a:r>
            <a:r>
              <a:rPr lang="en-US" dirty="0" err="1" smtClean="0"/>
              <a:t>im</a:t>
            </a:r>
            <a:r>
              <a:rPr lang="en-US" dirty="0" smtClean="0"/>
              <a:t> </a:t>
            </a:r>
            <a:r>
              <a:rPr lang="en-US" dirty="0" err="1" smtClean="0"/>
              <a:t>Frühjahr</a:t>
            </a:r>
            <a:r>
              <a:rPr lang="en-US" dirty="0" smtClean="0"/>
              <a:t> </a:t>
            </a:r>
            <a:r>
              <a:rPr lang="en-US" dirty="0" err="1" smtClean="0"/>
              <a:t>präsentiert</a:t>
            </a:r>
            <a:r>
              <a:rPr lang="en-US" dirty="0" smtClean="0"/>
              <a:t> das </a:t>
            </a:r>
            <a:r>
              <a:rPr lang="en-US" dirty="0" err="1" smtClean="0"/>
              <a:t>Bundesamt</a:t>
            </a:r>
            <a:r>
              <a:rPr lang="en-US" dirty="0" smtClean="0"/>
              <a:t> </a:t>
            </a:r>
            <a:r>
              <a:rPr lang="en-US" dirty="0" err="1" smtClean="0"/>
              <a:t>für</a:t>
            </a:r>
            <a:r>
              <a:rPr lang="en-US" dirty="0" smtClean="0"/>
              <a:t> </a:t>
            </a:r>
            <a:r>
              <a:rPr lang="en-US" dirty="0" err="1" smtClean="0"/>
              <a:t>Strassen</a:t>
            </a:r>
            <a:r>
              <a:rPr lang="en-US" dirty="0" smtClean="0"/>
              <a:t>, </a:t>
            </a:r>
            <a:r>
              <a:rPr lang="en-US" dirty="0" err="1" smtClean="0"/>
              <a:t>später</a:t>
            </a:r>
            <a:r>
              <a:rPr lang="en-US" dirty="0" smtClean="0"/>
              <a:t> </a:t>
            </a:r>
            <a:r>
              <a:rPr lang="en-US" dirty="0" err="1" smtClean="0"/>
              <a:t>dann</a:t>
            </a:r>
            <a:r>
              <a:rPr lang="en-US" dirty="0" smtClean="0"/>
              <a:t> </a:t>
            </a:r>
            <a:r>
              <a:rPr lang="en-US" dirty="0" err="1" smtClean="0"/>
              <a:t>auch</a:t>
            </a:r>
            <a:r>
              <a:rPr lang="en-US" dirty="0" smtClean="0"/>
              <a:t> das </a:t>
            </a:r>
            <a:r>
              <a:rPr lang="en-US" dirty="0" err="1" smtClean="0"/>
              <a:t>Bundesamt</a:t>
            </a:r>
            <a:r>
              <a:rPr lang="en-US" dirty="0" smtClean="0"/>
              <a:t> </a:t>
            </a:r>
            <a:r>
              <a:rPr lang="en-US" dirty="0" err="1" smtClean="0"/>
              <a:t>für</a:t>
            </a:r>
            <a:r>
              <a:rPr lang="en-US" dirty="0" smtClean="0"/>
              <a:t> </a:t>
            </a:r>
            <a:r>
              <a:rPr lang="en-US" dirty="0" err="1" smtClean="0"/>
              <a:t>Statistik</a:t>
            </a:r>
            <a:r>
              <a:rPr lang="en-US" dirty="0" smtClean="0"/>
              <a:t>, die </a:t>
            </a:r>
            <a:r>
              <a:rPr lang="en-US" b="1" dirty="0" err="1" smtClean="0"/>
              <a:t>Verkehrsunfallstatistik</a:t>
            </a:r>
            <a:r>
              <a:rPr lang="en-US" b="1" dirty="0" smtClean="0"/>
              <a:t>. </a:t>
            </a:r>
            <a:r>
              <a:rPr lang="en-US" dirty="0" smtClean="0"/>
              <a:t>Das </a:t>
            </a:r>
            <a:r>
              <a:rPr lang="en-US" dirty="0" err="1" smtClean="0"/>
              <a:t>ist</a:t>
            </a:r>
            <a:r>
              <a:rPr lang="en-US" dirty="0" smtClean="0"/>
              <a:t> </a:t>
            </a:r>
            <a:r>
              <a:rPr lang="en-US" dirty="0" err="1" smtClean="0"/>
              <a:t>eine</a:t>
            </a:r>
            <a:r>
              <a:rPr lang="en-US" dirty="0" smtClean="0"/>
              <a:t> </a:t>
            </a:r>
            <a:r>
              <a:rPr lang="en-US" dirty="0" err="1" smtClean="0"/>
              <a:t>Auswertung</a:t>
            </a:r>
            <a:r>
              <a:rPr lang="en-US" dirty="0" smtClean="0"/>
              <a:t> </a:t>
            </a:r>
            <a:r>
              <a:rPr lang="en-US" dirty="0" err="1" smtClean="0"/>
              <a:t>aller</a:t>
            </a:r>
            <a:r>
              <a:rPr lang="en-US" dirty="0" smtClean="0"/>
              <a:t> </a:t>
            </a:r>
            <a:r>
              <a:rPr lang="en-US" dirty="0" err="1" smtClean="0"/>
              <a:t>Unfallprotokolle</a:t>
            </a:r>
            <a:r>
              <a:rPr lang="en-US" dirty="0" smtClean="0"/>
              <a:t>, </a:t>
            </a:r>
            <a:r>
              <a:rPr lang="en-US" dirty="0" err="1" smtClean="0"/>
              <a:t>welche</a:t>
            </a:r>
            <a:r>
              <a:rPr lang="en-US" dirty="0" smtClean="0"/>
              <a:t> die </a:t>
            </a:r>
            <a:r>
              <a:rPr lang="en-US" dirty="0" err="1" smtClean="0"/>
              <a:t>Polizei</a:t>
            </a:r>
            <a:r>
              <a:rPr lang="en-US" dirty="0" smtClean="0"/>
              <a:t> </a:t>
            </a:r>
            <a:r>
              <a:rPr lang="en-US" dirty="0" err="1" smtClean="0"/>
              <a:t>bei</a:t>
            </a:r>
            <a:r>
              <a:rPr lang="en-US" dirty="0" smtClean="0"/>
              <a:t> </a:t>
            </a:r>
            <a:r>
              <a:rPr lang="en-US" dirty="0" err="1" smtClean="0"/>
              <a:t>jedem</a:t>
            </a:r>
            <a:r>
              <a:rPr lang="en-US" dirty="0" smtClean="0"/>
              <a:t> </a:t>
            </a:r>
            <a:r>
              <a:rPr lang="en-US" dirty="0" err="1" smtClean="0"/>
              <a:t>Zwischenfall</a:t>
            </a:r>
            <a:r>
              <a:rPr lang="en-US" dirty="0" smtClean="0"/>
              <a:t> auf </a:t>
            </a:r>
            <a:r>
              <a:rPr lang="en-US" dirty="0" err="1" smtClean="0"/>
              <a:t>der</a:t>
            </a:r>
            <a:r>
              <a:rPr lang="en-US" dirty="0" smtClean="0"/>
              <a:t> </a:t>
            </a:r>
            <a:r>
              <a:rPr lang="en-US" dirty="0" err="1" smtClean="0"/>
              <a:t>Strasse</a:t>
            </a:r>
            <a:r>
              <a:rPr lang="en-US" dirty="0" smtClean="0"/>
              <a:t> </a:t>
            </a:r>
            <a:r>
              <a:rPr lang="en-US" dirty="0" err="1" smtClean="0"/>
              <a:t>ausfüllt</a:t>
            </a:r>
            <a:r>
              <a:rPr lang="en-US" dirty="0" smtClean="0"/>
              <a:t>.</a:t>
            </a:r>
          </a:p>
          <a:p>
            <a:r>
              <a:rPr lang="en-US" dirty="0" smtClean="0"/>
              <a:t>Das </a:t>
            </a:r>
            <a:r>
              <a:rPr lang="en-US" dirty="0" err="1" smtClean="0"/>
              <a:t>astra</a:t>
            </a:r>
            <a:r>
              <a:rPr lang="en-US" dirty="0" smtClean="0"/>
              <a:t> </a:t>
            </a:r>
            <a:r>
              <a:rPr lang="en-US" dirty="0" err="1" smtClean="0"/>
              <a:t>kommuniziert</a:t>
            </a:r>
            <a:r>
              <a:rPr lang="en-US" dirty="0" smtClean="0"/>
              <a:t> </a:t>
            </a:r>
            <a:r>
              <a:rPr lang="en-US" dirty="0" err="1" smtClean="0"/>
              <a:t>jeweils</a:t>
            </a:r>
            <a:r>
              <a:rPr lang="en-US" dirty="0" smtClean="0"/>
              <a:t>, </a:t>
            </a:r>
            <a:r>
              <a:rPr lang="en-US" dirty="0" err="1" smtClean="0"/>
              <a:t>wie</a:t>
            </a:r>
            <a:r>
              <a:rPr lang="en-US" dirty="0" smtClean="0"/>
              <a:t> </a:t>
            </a:r>
            <a:r>
              <a:rPr lang="en-US" dirty="0" err="1" smtClean="0"/>
              <a:t>viele</a:t>
            </a:r>
            <a:r>
              <a:rPr lang="en-US" dirty="0" smtClean="0"/>
              <a:t> Tote und </a:t>
            </a:r>
            <a:r>
              <a:rPr lang="en-US" dirty="0" err="1" smtClean="0"/>
              <a:t>Verletzte</a:t>
            </a:r>
            <a:r>
              <a:rPr lang="en-US" dirty="0" smtClean="0"/>
              <a:t> </a:t>
            </a:r>
            <a:r>
              <a:rPr lang="en-US" dirty="0" err="1" smtClean="0"/>
              <a:t>der</a:t>
            </a:r>
            <a:r>
              <a:rPr lang="en-US" dirty="0" smtClean="0"/>
              <a:t> </a:t>
            </a:r>
            <a:r>
              <a:rPr lang="en-US" dirty="0" err="1" smtClean="0"/>
              <a:t>Strassenverkehr</a:t>
            </a:r>
            <a:r>
              <a:rPr lang="en-US" dirty="0" smtClean="0"/>
              <a:t> </a:t>
            </a:r>
            <a:r>
              <a:rPr lang="en-US" dirty="0" err="1" smtClean="0"/>
              <a:t>im</a:t>
            </a:r>
            <a:r>
              <a:rPr lang="en-US" dirty="0" smtClean="0"/>
              <a:t> </a:t>
            </a:r>
            <a:r>
              <a:rPr lang="en-US" dirty="0" err="1" smtClean="0"/>
              <a:t>vergangenen</a:t>
            </a:r>
            <a:r>
              <a:rPr lang="en-US" dirty="0" smtClean="0"/>
              <a:t> </a:t>
            </a:r>
            <a:r>
              <a:rPr lang="en-US" dirty="0" err="1" smtClean="0"/>
              <a:t>Jahr</a:t>
            </a:r>
            <a:r>
              <a:rPr lang="en-US" dirty="0" smtClean="0"/>
              <a:t> </a:t>
            </a:r>
            <a:r>
              <a:rPr lang="en-US" dirty="0" err="1" smtClean="0"/>
              <a:t>gefordert</a:t>
            </a:r>
            <a:r>
              <a:rPr lang="en-US" dirty="0" smtClean="0"/>
              <a:t> hat, </a:t>
            </a:r>
            <a:r>
              <a:rPr lang="en-US" dirty="0" err="1" smtClean="0"/>
              <a:t>wie</a:t>
            </a:r>
            <a:r>
              <a:rPr lang="en-US" dirty="0" smtClean="0"/>
              <a:t> </a:t>
            </a:r>
            <a:r>
              <a:rPr lang="en-US" dirty="0" err="1" smtClean="0"/>
              <a:t>viele</a:t>
            </a:r>
            <a:r>
              <a:rPr lang="en-US" dirty="0" smtClean="0"/>
              <a:t> </a:t>
            </a:r>
            <a:r>
              <a:rPr lang="en-US" dirty="0" err="1" smtClean="0"/>
              <a:t>davon</a:t>
            </a:r>
            <a:r>
              <a:rPr lang="en-US" dirty="0" smtClean="0"/>
              <a:t> </a:t>
            </a:r>
            <a:r>
              <a:rPr lang="en-US" dirty="0" err="1" smtClean="0"/>
              <a:t>Velofahrer</a:t>
            </a:r>
            <a:r>
              <a:rPr lang="en-US" dirty="0" smtClean="0"/>
              <a:t> </a:t>
            </a:r>
            <a:r>
              <a:rPr lang="en-US" dirty="0" err="1" smtClean="0"/>
              <a:t>sind</a:t>
            </a:r>
            <a:r>
              <a:rPr lang="en-US" dirty="0" smtClean="0"/>
              <a:t> etc.</a:t>
            </a:r>
          </a:p>
          <a:p>
            <a:endParaRPr lang="en-US" dirty="0" smtClean="0"/>
          </a:p>
          <a:p>
            <a:r>
              <a:rPr lang="en-US" dirty="0" err="1" smtClean="0"/>
              <a:t>Wir</a:t>
            </a:r>
            <a:r>
              <a:rPr lang="en-US" dirty="0" smtClean="0"/>
              <a:t> </a:t>
            </a:r>
            <a:r>
              <a:rPr lang="en-US" dirty="0" err="1" smtClean="0"/>
              <a:t>wollten</a:t>
            </a:r>
            <a:r>
              <a:rPr lang="en-US" dirty="0" smtClean="0"/>
              <a:t> </a:t>
            </a:r>
            <a:r>
              <a:rPr lang="en-US" dirty="0" err="1" smtClean="0"/>
              <a:t>diese</a:t>
            </a:r>
            <a:r>
              <a:rPr lang="en-US" dirty="0" smtClean="0"/>
              <a:t> </a:t>
            </a:r>
            <a:r>
              <a:rPr lang="en-US" dirty="0" err="1" smtClean="0"/>
              <a:t>Zahlen</a:t>
            </a:r>
            <a:r>
              <a:rPr lang="en-US" dirty="0" smtClean="0"/>
              <a:t> </a:t>
            </a:r>
            <a:r>
              <a:rPr lang="en-US" dirty="0" err="1" smtClean="0"/>
              <a:t>nach</a:t>
            </a:r>
            <a:r>
              <a:rPr lang="en-US" dirty="0" smtClean="0"/>
              <a:t> </a:t>
            </a:r>
            <a:r>
              <a:rPr lang="en-US" dirty="0" err="1" smtClean="0"/>
              <a:t>unseren</a:t>
            </a:r>
            <a:r>
              <a:rPr lang="en-US" dirty="0" smtClean="0"/>
              <a:t> </a:t>
            </a:r>
            <a:r>
              <a:rPr lang="en-US" dirty="0" err="1" smtClean="0"/>
              <a:t>eigenen</a:t>
            </a:r>
            <a:r>
              <a:rPr lang="en-US" dirty="0" smtClean="0"/>
              <a:t> </a:t>
            </a:r>
            <a:r>
              <a:rPr lang="en-US" dirty="0" err="1" smtClean="0"/>
              <a:t>Kriterien</a:t>
            </a:r>
            <a:r>
              <a:rPr lang="en-US" dirty="0" smtClean="0"/>
              <a:t> </a:t>
            </a:r>
            <a:r>
              <a:rPr lang="en-US" dirty="0" err="1" smtClean="0"/>
              <a:t>auswerten</a:t>
            </a:r>
            <a:r>
              <a:rPr lang="en-US" dirty="0" smtClean="0"/>
              <a:t> und </a:t>
            </a:r>
            <a:r>
              <a:rPr lang="en-US" dirty="0" err="1" smtClean="0"/>
              <a:t>verlangten</a:t>
            </a:r>
            <a:r>
              <a:rPr lang="en-US" dirty="0" smtClean="0"/>
              <a:t> den </a:t>
            </a:r>
            <a:r>
              <a:rPr lang="en-US" dirty="0" err="1" smtClean="0"/>
              <a:t>Datensatz</a:t>
            </a:r>
            <a:r>
              <a:rPr lang="en-US" dirty="0" smtClean="0"/>
              <a:t> </a:t>
            </a:r>
            <a:r>
              <a:rPr lang="en-US" dirty="0" err="1" smtClean="0"/>
              <a:t>vom</a:t>
            </a:r>
            <a:r>
              <a:rPr lang="en-US" dirty="0" smtClean="0"/>
              <a:t> </a:t>
            </a:r>
            <a:r>
              <a:rPr lang="en-US" dirty="0" err="1" smtClean="0"/>
              <a:t>astra</a:t>
            </a:r>
            <a:r>
              <a:rPr lang="en-US" dirty="0" smtClean="0"/>
              <a:t> – das war </a:t>
            </a:r>
            <a:r>
              <a:rPr lang="en-US" dirty="0" err="1" smtClean="0"/>
              <a:t>nicht</a:t>
            </a:r>
            <a:r>
              <a:rPr lang="en-US" dirty="0" smtClean="0"/>
              <a:t> </a:t>
            </a:r>
            <a:r>
              <a:rPr lang="en-US" dirty="0" err="1" smtClean="0"/>
              <a:t>ganz</a:t>
            </a:r>
            <a:r>
              <a:rPr lang="en-US" dirty="0" smtClean="0"/>
              <a:t> </a:t>
            </a:r>
            <a:r>
              <a:rPr lang="en-US" dirty="0" err="1" smtClean="0"/>
              <a:t>einfach</a:t>
            </a:r>
            <a:r>
              <a:rPr lang="en-US" dirty="0" smtClean="0"/>
              <a:t>: </a:t>
            </a:r>
            <a:r>
              <a:rPr lang="en-US" b="1" dirty="0" smtClean="0"/>
              <a:t>Das </a:t>
            </a:r>
            <a:r>
              <a:rPr lang="en-US" b="1" dirty="0" err="1" smtClean="0"/>
              <a:t>astra</a:t>
            </a:r>
            <a:r>
              <a:rPr lang="en-US" b="1" dirty="0" smtClean="0"/>
              <a:t> </a:t>
            </a:r>
            <a:r>
              <a:rPr lang="en-US" b="1" dirty="0" err="1" smtClean="0"/>
              <a:t>setzte</a:t>
            </a:r>
            <a:r>
              <a:rPr lang="en-US" b="1" dirty="0" smtClean="0"/>
              <a:t> </a:t>
            </a:r>
            <a:r>
              <a:rPr lang="en-US" b="1" dirty="0" err="1" smtClean="0"/>
              <a:t>einen</a:t>
            </a:r>
            <a:r>
              <a:rPr lang="en-US" b="1" dirty="0" smtClean="0"/>
              <a:t> </a:t>
            </a:r>
            <a:r>
              <a:rPr lang="en-US" b="1" dirty="0" err="1" smtClean="0"/>
              <a:t>Vertrag</a:t>
            </a:r>
            <a:r>
              <a:rPr lang="en-US" b="1" dirty="0" smtClean="0"/>
              <a:t> auf, </a:t>
            </a:r>
            <a:r>
              <a:rPr lang="en-US" b="1" dirty="0" err="1" smtClean="0"/>
              <a:t>wir</a:t>
            </a:r>
            <a:r>
              <a:rPr lang="en-US" b="1" dirty="0" smtClean="0"/>
              <a:t> </a:t>
            </a:r>
            <a:r>
              <a:rPr lang="en-US" b="1" dirty="0" err="1" smtClean="0"/>
              <a:t>mussten</a:t>
            </a:r>
            <a:r>
              <a:rPr lang="en-US" b="1" dirty="0" smtClean="0"/>
              <a:t> </a:t>
            </a:r>
            <a:r>
              <a:rPr lang="en-US" b="1" dirty="0" err="1" smtClean="0"/>
              <a:t>uns</a:t>
            </a:r>
            <a:r>
              <a:rPr lang="en-US" b="1" dirty="0" smtClean="0"/>
              <a:t> </a:t>
            </a:r>
            <a:r>
              <a:rPr lang="en-US" b="1" dirty="0" err="1" smtClean="0"/>
              <a:t>verpflichten</a:t>
            </a:r>
            <a:r>
              <a:rPr lang="en-US" b="1" dirty="0" smtClean="0"/>
              <a:t>, die </a:t>
            </a:r>
            <a:r>
              <a:rPr lang="en-US" b="1" dirty="0" err="1" smtClean="0"/>
              <a:t>Daten</a:t>
            </a:r>
            <a:r>
              <a:rPr lang="en-US" b="1" dirty="0" smtClean="0"/>
              <a:t> </a:t>
            </a:r>
            <a:r>
              <a:rPr lang="en-US" b="1" dirty="0" err="1" smtClean="0"/>
              <a:t>nach</a:t>
            </a:r>
            <a:r>
              <a:rPr lang="en-US" b="1" dirty="0" smtClean="0"/>
              <a:t> </a:t>
            </a:r>
            <a:r>
              <a:rPr lang="en-US" b="1" dirty="0" err="1" smtClean="0"/>
              <a:t>Gebrauch</a:t>
            </a:r>
            <a:r>
              <a:rPr lang="en-US" b="1" dirty="0" smtClean="0"/>
              <a:t> </a:t>
            </a:r>
            <a:r>
              <a:rPr lang="en-US" b="1" dirty="0" err="1" smtClean="0"/>
              <a:t>zu</a:t>
            </a:r>
            <a:r>
              <a:rPr lang="en-US" b="1" dirty="0" smtClean="0"/>
              <a:t> </a:t>
            </a:r>
            <a:r>
              <a:rPr lang="en-US" b="1" dirty="0" err="1" smtClean="0"/>
              <a:t>vernichten</a:t>
            </a:r>
            <a:r>
              <a:rPr lang="en-US" b="1" dirty="0" smtClean="0"/>
              <a:t>, </a:t>
            </a:r>
            <a:r>
              <a:rPr lang="en-US" b="1" dirty="0" err="1" smtClean="0"/>
              <a:t>wir</a:t>
            </a:r>
            <a:r>
              <a:rPr lang="en-US" b="1" dirty="0" smtClean="0"/>
              <a:t> </a:t>
            </a:r>
            <a:r>
              <a:rPr lang="en-US" b="1" dirty="0" err="1" smtClean="0"/>
              <a:t>bezahlten</a:t>
            </a:r>
            <a:r>
              <a:rPr lang="en-US" b="1" dirty="0" smtClean="0"/>
              <a:t> 500 Franken. </a:t>
            </a:r>
            <a:r>
              <a:rPr lang="en-US" i="1" dirty="0" smtClean="0"/>
              <a:t>(</a:t>
            </a:r>
            <a:r>
              <a:rPr lang="en-US" i="1" dirty="0" err="1" smtClean="0"/>
              <a:t>Eigentlich</a:t>
            </a:r>
            <a:r>
              <a:rPr lang="en-US" i="1" dirty="0" smtClean="0"/>
              <a:t> </a:t>
            </a:r>
            <a:r>
              <a:rPr lang="en-US" i="1" dirty="0" err="1" smtClean="0"/>
              <a:t>sind</a:t>
            </a:r>
            <a:r>
              <a:rPr lang="en-US" i="1" dirty="0" smtClean="0"/>
              <a:t> </a:t>
            </a:r>
            <a:r>
              <a:rPr lang="en-US" i="1" dirty="0" err="1" smtClean="0"/>
              <a:t>wir</a:t>
            </a:r>
            <a:r>
              <a:rPr lang="en-US" i="1" dirty="0" smtClean="0"/>
              <a:t> </a:t>
            </a:r>
            <a:r>
              <a:rPr lang="en-US" i="1" dirty="0" err="1" smtClean="0"/>
              <a:t>der</a:t>
            </a:r>
            <a:r>
              <a:rPr lang="en-US" i="1" dirty="0" smtClean="0"/>
              <a:t> </a:t>
            </a:r>
            <a:r>
              <a:rPr lang="en-US" i="1" dirty="0" err="1" smtClean="0"/>
              <a:t>Meinung</a:t>
            </a:r>
            <a:r>
              <a:rPr lang="en-US" i="1" dirty="0" smtClean="0"/>
              <a:t>, </a:t>
            </a:r>
            <a:r>
              <a:rPr lang="en-US" i="1" dirty="0" err="1" smtClean="0"/>
              <a:t>diese</a:t>
            </a:r>
            <a:r>
              <a:rPr lang="en-US" i="1" dirty="0" smtClean="0"/>
              <a:t> </a:t>
            </a:r>
            <a:r>
              <a:rPr lang="en-US" i="1" dirty="0" err="1" smtClean="0"/>
              <a:t>Daten</a:t>
            </a:r>
            <a:r>
              <a:rPr lang="en-US" i="1" dirty="0" smtClean="0"/>
              <a:t> </a:t>
            </a:r>
            <a:r>
              <a:rPr lang="en-US" i="1" dirty="0" err="1" smtClean="0"/>
              <a:t>hätten</a:t>
            </a:r>
            <a:r>
              <a:rPr lang="en-US" i="1" dirty="0" smtClean="0"/>
              <a:t> </a:t>
            </a:r>
            <a:r>
              <a:rPr lang="en-US" i="1" dirty="0" err="1" smtClean="0"/>
              <a:t>aufgrund</a:t>
            </a:r>
            <a:r>
              <a:rPr lang="en-US" i="1" dirty="0" smtClean="0"/>
              <a:t> des </a:t>
            </a:r>
            <a:r>
              <a:rPr lang="en-US" i="1" dirty="0" err="1" smtClean="0"/>
              <a:t>Öffentlichkeitsprinzips</a:t>
            </a:r>
            <a:r>
              <a:rPr lang="en-US" i="1" dirty="0" smtClean="0"/>
              <a:t> </a:t>
            </a:r>
            <a:r>
              <a:rPr lang="en-US" i="1" dirty="0" err="1" smtClean="0"/>
              <a:t>formlos</a:t>
            </a:r>
            <a:r>
              <a:rPr lang="en-US" i="1" dirty="0" smtClean="0"/>
              <a:t> und gratis </a:t>
            </a:r>
            <a:r>
              <a:rPr lang="en-US" i="1" dirty="0" err="1" smtClean="0"/>
              <a:t>zur</a:t>
            </a:r>
            <a:r>
              <a:rPr lang="en-US" i="1" dirty="0" smtClean="0"/>
              <a:t> </a:t>
            </a:r>
            <a:r>
              <a:rPr lang="en-US" i="1" dirty="0" err="1" smtClean="0"/>
              <a:t>Verfügung</a:t>
            </a:r>
            <a:r>
              <a:rPr lang="en-US" i="1" dirty="0" smtClean="0"/>
              <a:t> </a:t>
            </a:r>
            <a:r>
              <a:rPr lang="en-US" i="1" dirty="0" err="1" smtClean="0"/>
              <a:t>gestellt</a:t>
            </a:r>
            <a:r>
              <a:rPr lang="en-US" i="1" dirty="0" smtClean="0"/>
              <a:t> </a:t>
            </a:r>
            <a:r>
              <a:rPr lang="en-US" i="1" dirty="0" err="1" smtClean="0"/>
              <a:t>werden</a:t>
            </a:r>
            <a:r>
              <a:rPr lang="en-US" i="1" dirty="0" smtClean="0"/>
              <a:t> </a:t>
            </a:r>
            <a:r>
              <a:rPr lang="en-US" i="1" dirty="0" err="1" smtClean="0"/>
              <a:t>können</a:t>
            </a:r>
            <a:r>
              <a:rPr lang="en-US" i="1" dirty="0" smtClean="0"/>
              <a:t>)</a:t>
            </a:r>
            <a:endParaRPr lang="de-CH" i="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eck 31"/>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hteck 3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hteck 3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hteck 4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hteck 41"/>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hteck 55"/>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hteck 64"/>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hteck 65"/>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hteck 66"/>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el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de-DE" smtClean="0"/>
              <a:t>Titelmasterformat durch Klicken bearbeiten</a:t>
            </a:r>
            <a:endParaRPr lang="en-US"/>
          </a:p>
        </p:txBody>
      </p:sp>
      <p:sp>
        <p:nvSpPr>
          <p:cNvPr id="9" name="Untertitel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smtClean="0"/>
              <a:t>Formatvorlage des Untertitelmasters durch Klicken bearbeiten</a:t>
            </a:r>
            <a:endParaRPr lang="en-US"/>
          </a:p>
        </p:txBody>
      </p:sp>
      <p:sp>
        <p:nvSpPr>
          <p:cNvPr id="15" name="Datumsplatzhalter 27"/>
          <p:cNvSpPr>
            <a:spLocks noGrp="1"/>
          </p:cNvSpPr>
          <p:nvPr>
            <p:ph type="dt" sz="half" idx="10"/>
          </p:nvPr>
        </p:nvSpPr>
        <p:spPr/>
        <p:txBody>
          <a:bodyPr/>
          <a:lstStyle>
            <a:lvl1pPr>
              <a:defRPr/>
            </a:lvl1pPr>
            <a:extLst/>
          </a:lstStyle>
          <a:p>
            <a:pPr>
              <a:defRPr/>
            </a:pPr>
            <a:fld id="{079AEE0E-C379-4576-914F-3897BDCF0A74}" type="datetimeFigureOut">
              <a:rPr lang="de-CH"/>
              <a:pPr>
                <a:defRPr/>
              </a:pPr>
              <a:t>27.01.2014</a:t>
            </a:fld>
            <a:endParaRPr lang="de-CH"/>
          </a:p>
        </p:txBody>
      </p:sp>
      <p:sp>
        <p:nvSpPr>
          <p:cNvPr id="16" name="Fußzeilenplatzhalter 16"/>
          <p:cNvSpPr>
            <a:spLocks noGrp="1"/>
          </p:cNvSpPr>
          <p:nvPr>
            <p:ph type="ftr" sz="quarter" idx="11"/>
          </p:nvPr>
        </p:nvSpPr>
        <p:spPr/>
        <p:txBody>
          <a:bodyPr/>
          <a:lstStyle>
            <a:lvl1pPr>
              <a:defRPr/>
            </a:lvl1pPr>
            <a:extLst/>
          </a:lstStyle>
          <a:p>
            <a:pPr>
              <a:defRPr/>
            </a:pPr>
            <a:endParaRPr lang="de-CH"/>
          </a:p>
        </p:txBody>
      </p:sp>
      <p:sp>
        <p:nvSpPr>
          <p:cNvPr id="17" name="Foliennummernplatzhalter 28"/>
          <p:cNvSpPr>
            <a:spLocks noGrp="1"/>
          </p:cNvSpPr>
          <p:nvPr>
            <p:ph type="sldNum" sz="quarter" idx="12"/>
          </p:nvPr>
        </p:nvSpPr>
        <p:spPr/>
        <p:txBody>
          <a:bodyPr/>
          <a:lstStyle>
            <a:lvl1pPr>
              <a:defRPr/>
            </a:lvl1pPr>
            <a:extLst/>
          </a:lstStyle>
          <a:p>
            <a:pPr>
              <a:defRPr/>
            </a:pPr>
            <a:fld id="{ED008E6C-9189-48E0-8082-C025DBC6087C}" type="slidenum">
              <a:rPr lang="de-CH"/>
              <a:pPr>
                <a:defRPr/>
              </a:pPr>
              <a:t>‹N°›</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1981200" cy="5851525"/>
          </a:xfrm>
        </p:spPr>
        <p:txBody>
          <a:bodyPr vert="eaVert" anchor="ctr"/>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09600" y="274639"/>
            <a:ext cx="5867400" cy="5851525"/>
          </a:xfrm>
        </p:spPr>
        <p:txBody>
          <a:bodyPr vert="eaVert"/>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13"/>
          <p:cNvSpPr>
            <a:spLocks noGrp="1"/>
          </p:cNvSpPr>
          <p:nvPr>
            <p:ph type="dt" sz="half" idx="10"/>
          </p:nvPr>
        </p:nvSpPr>
        <p:spPr/>
        <p:txBody>
          <a:bodyPr/>
          <a:lstStyle>
            <a:lvl1pPr>
              <a:defRPr/>
            </a:lvl1pPr>
          </a:lstStyle>
          <a:p>
            <a:pPr>
              <a:defRPr/>
            </a:pPr>
            <a:fld id="{FCD9102D-92BB-47C9-B671-C4F9D18DFFF5}" type="datetimeFigureOut">
              <a:rPr lang="de-CH"/>
              <a:pPr>
                <a:defRPr/>
              </a:pPr>
              <a:t>27.01.2014</a:t>
            </a:fld>
            <a:endParaRPr lang="de-CH"/>
          </a:p>
        </p:txBody>
      </p:sp>
      <p:sp>
        <p:nvSpPr>
          <p:cNvPr id="5" name="Fußzeilenplatzhalter 2"/>
          <p:cNvSpPr>
            <a:spLocks noGrp="1"/>
          </p:cNvSpPr>
          <p:nvPr>
            <p:ph type="ftr" sz="quarter" idx="11"/>
          </p:nvPr>
        </p:nvSpPr>
        <p:spPr/>
        <p:txBody>
          <a:bodyPr/>
          <a:lstStyle>
            <a:lvl1pPr>
              <a:defRPr/>
            </a:lvl1pPr>
          </a:lstStyle>
          <a:p>
            <a:pPr>
              <a:defRPr/>
            </a:pPr>
            <a:endParaRPr lang="de-CH"/>
          </a:p>
        </p:txBody>
      </p:sp>
      <p:sp>
        <p:nvSpPr>
          <p:cNvPr id="6" name="Foliennummernplatzhalter 22"/>
          <p:cNvSpPr>
            <a:spLocks noGrp="1"/>
          </p:cNvSpPr>
          <p:nvPr>
            <p:ph type="sldNum" sz="quarter" idx="12"/>
          </p:nvPr>
        </p:nvSpPr>
        <p:spPr/>
        <p:txBody>
          <a:bodyPr/>
          <a:lstStyle>
            <a:lvl1pPr>
              <a:defRPr/>
            </a:lvl1pPr>
          </a:lstStyle>
          <a:p>
            <a:pPr>
              <a:defRPr/>
            </a:pPr>
            <a:fld id="{270C59F9-34C4-472F-B697-2D14B7D0E925}" type="slidenum">
              <a:rPr lang="de-CH"/>
              <a:pPr>
                <a:defRPr/>
              </a:pPr>
              <a:t>‹N°›</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umsplatzhalter 13"/>
          <p:cNvSpPr>
            <a:spLocks noGrp="1"/>
          </p:cNvSpPr>
          <p:nvPr>
            <p:ph type="dt" sz="half" idx="10"/>
          </p:nvPr>
        </p:nvSpPr>
        <p:spPr/>
        <p:txBody>
          <a:bodyPr/>
          <a:lstStyle>
            <a:lvl1pPr>
              <a:defRPr/>
            </a:lvl1pPr>
          </a:lstStyle>
          <a:p>
            <a:pPr>
              <a:defRPr/>
            </a:pPr>
            <a:fld id="{DD4159D5-3B1D-4B96-AC6C-3A76356D2128}" type="datetimeFigureOut">
              <a:rPr lang="de-CH"/>
              <a:pPr>
                <a:defRPr/>
              </a:pPr>
              <a:t>27.01.2014</a:t>
            </a:fld>
            <a:endParaRPr lang="de-CH"/>
          </a:p>
        </p:txBody>
      </p:sp>
      <p:sp>
        <p:nvSpPr>
          <p:cNvPr id="3" name="Fußzeilenplatzhalter 2"/>
          <p:cNvSpPr>
            <a:spLocks noGrp="1"/>
          </p:cNvSpPr>
          <p:nvPr>
            <p:ph type="ftr" sz="quarter" idx="11"/>
          </p:nvPr>
        </p:nvSpPr>
        <p:spPr/>
        <p:txBody>
          <a:bodyPr/>
          <a:lstStyle>
            <a:lvl1pPr>
              <a:defRPr/>
            </a:lvl1pPr>
          </a:lstStyle>
          <a:p>
            <a:pPr>
              <a:defRPr/>
            </a:pPr>
            <a:endParaRPr lang="de-CH"/>
          </a:p>
        </p:txBody>
      </p:sp>
      <p:sp>
        <p:nvSpPr>
          <p:cNvPr id="4" name="Foliennummernplatzhalter 22"/>
          <p:cNvSpPr>
            <a:spLocks noGrp="1"/>
          </p:cNvSpPr>
          <p:nvPr>
            <p:ph type="sldNum" sz="quarter" idx="12"/>
          </p:nvPr>
        </p:nvSpPr>
        <p:spPr/>
        <p:txBody>
          <a:bodyPr/>
          <a:lstStyle>
            <a:lvl1pPr>
              <a:defRPr/>
            </a:lvl1pPr>
          </a:lstStyle>
          <a:p>
            <a:pPr>
              <a:defRPr/>
            </a:pPr>
            <a:fld id="{5F94FCF5-C601-4E29-86F2-6CFDFEEED269}" type="slidenum">
              <a:rPr lang="de-CH"/>
              <a:pPr>
                <a:defRPr/>
              </a:pPr>
              <a:t>‹N°›</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Inhaltsplatzhalter 2"/>
          <p:cNvSpPr>
            <a:spLocks noGrp="1"/>
          </p:cNvSpPr>
          <p:nvPr>
            <p:ph idx="1"/>
          </p:nvPr>
        </p:nvSpPr>
        <p:spPr/>
        <p:txBody>
          <a:bodyPr/>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13"/>
          <p:cNvSpPr>
            <a:spLocks noGrp="1"/>
          </p:cNvSpPr>
          <p:nvPr>
            <p:ph type="dt" sz="half" idx="10"/>
          </p:nvPr>
        </p:nvSpPr>
        <p:spPr/>
        <p:txBody>
          <a:bodyPr/>
          <a:lstStyle>
            <a:lvl1pPr>
              <a:defRPr/>
            </a:lvl1pPr>
          </a:lstStyle>
          <a:p>
            <a:pPr>
              <a:defRPr/>
            </a:pPr>
            <a:fld id="{373E8405-765E-470E-9291-9EC3AD687B69}" type="datetimeFigureOut">
              <a:rPr lang="de-CH"/>
              <a:pPr>
                <a:defRPr/>
              </a:pPr>
              <a:t>27.01.2014</a:t>
            </a:fld>
            <a:endParaRPr lang="de-CH"/>
          </a:p>
        </p:txBody>
      </p:sp>
      <p:sp>
        <p:nvSpPr>
          <p:cNvPr id="5" name="Fußzeilenplatzhalter 2"/>
          <p:cNvSpPr>
            <a:spLocks noGrp="1"/>
          </p:cNvSpPr>
          <p:nvPr>
            <p:ph type="ftr" sz="quarter" idx="11"/>
          </p:nvPr>
        </p:nvSpPr>
        <p:spPr/>
        <p:txBody>
          <a:bodyPr/>
          <a:lstStyle>
            <a:lvl1pPr>
              <a:defRPr/>
            </a:lvl1pPr>
          </a:lstStyle>
          <a:p>
            <a:pPr>
              <a:defRPr/>
            </a:pPr>
            <a:endParaRPr lang="de-CH"/>
          </a:p>
        </p:txBody>
      </p:sp>
      <p:sp>
        <p:nvSpPr>
          <p:cNvPr id="6" name="Foliennummernplatzhalter 22"/>
          <p:cNvSpPr>
            <a:spLocks noGrp="1"/>
          </p:cNvSpPr>
          <p:nvPr>
            <p:ph type="sldNum" sz="quarter" idx="12"/>
          </p:nvPr>
        </p:nvSpPr>
        <p:spPr/>
        <p:txBody>
          <a:bodyPr/>
          <a:lstStyle>
            <a:lvl1pPr>
              <a:defRPr/>
            </a:lvl1pPr>
          </a:lstStyle>
          <a:p>
            <a:pPr>
              <a:defRPr/>
            </a:pPr>
            <a:fld id="{2B9FB3D2-B22F-48ED-807D-30244CB19476}" type="slidenum">
              <a:rPr lang="de-CH"/>
              <a:pPr>
                <a:defRPr/>
              </a:pPr>
              <a:t>‹N°›</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4" name="Freihandform 1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ihandform 1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ihandform 12"/>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ihand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ihand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Freihand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Freihand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Freihand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ihand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Freihand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Freihand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Freihand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Freihandform 24"/>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Freihandform 25"/>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Freihand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Rechteck 6"/>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hteck 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hteck 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hteck 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hteck 1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hteck 1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platzhalt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smtClean="0"/>
              <a:t>Textmasterformate durch Klicken bearbeiten</a:t>
            </a:r>
          </a:p>
        </p:txBody>
      </p:sp>
      <p:sp>
        <p:nvSpPr>
          <p:cNvPr id="2" name="Titel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de-DE" smtClean="0"/>
              <a:t>Titelmasterformat durch Klicken bearbeiten</a:t>
            </a:r>
            <a:endParaRPr lang="en-US"/>
          </a:p>
        </p:txBody>
      </p:sp>
      <p:sp>
        <p:nvSpPr>
          <p:cNvPr id="25" name="Datumsplatzhalter 3"/>
          <p:cNvSpPr>
            <a:spLocks noGrp="1"/>
          </p:cNvSpPr>
          <p:nvPr>
            <p:ph type="dt" sz="half" idx="10"/>
          </p:nvPr>
        </p:nvSpPr>
        <p:spPr/>
        <p:txBody>
          <a:bodyPr/>
          <a:lstStyle>
            <a:lvl1pPr>
              <a:defRPr/>
            </a:lvl1pPr>
            <a:extLst/>
          </a:lstStyle>
          <a:p>
            <a:pPr>
              <a:defRPr/>
            </a:pPr>
            <a:fld id="{305B12BA-1542-4DF5-9BD8-F69F5448E1EE}" type="datetimeFigureOut">
              <a:rPr lang="de-CH"/>
              <a:pPr>
                <a:defRPr/>
              </a:pPr>
              <a:t>27.01.2014</a:t>
            </a:fld>
            <a:endParaRPr lang="de-CH"/>
          </a:p>
        </p:txBody>
      </p:sp>
      <p:sp>
        <p:nvSpPr>
          <p:cNvPr id="26" name="Fußzeilenplatzhalter 4"/>
          <p:cNvSpPr>
            <a:spLocks noGrp="1"/>
          </p:cNvSpPr>
          <p:nvPr>
            <p:ph type="ftr" sz="quarter" idx="11"/>
          </p:nvPr>
        </p:nvSpPr>
        <p:spPr/>
        <p:txBody>
          <a:bodyPr/>
          <a:lstStyle>
            <a:lvl1pPr>
              <a:defRPr/>
            </a:lvl1pPr>
            <a:extLst/>
          </a:lstStyle>
          <a:p>
            <a:pPr>
              <a:defRPr/>
            </a:pPr>
            <a:endParaRPr lang="de-CH"/>
          </a:p>
        </p:txBody>
      </p:sp>
      <p:sp>
        <p:nvSpPr>
          <p:cNvPr id="27" name="Foliennummernplatzhalter 5"/>
          <p:cNvSpPr>
            <a:spLocks noGrp="1"/>
          </p:cNvSpPr>
          <p:nvPr>
            <p:ph type="sldNum" sz="quarter" idx="12"/>
          </p:nvPr>
        </p:nvSpPr>
        <p:spPr/>
        <p:txBody>
          <a:bodyPr/>
          <a:lstStyle>
            <a:lvl1pPr>
              <a:defRPr/>
            </a:lvl1pPr>
            <a:extLst/>
          </a:lstStyle>
          <a:p>
            <a:pPr>
              <a:defRPr/>
            </a:pPr>
            <a:fld id="{A494291B-3AB1-4B86-A564-07C00152D393}" type="slidenum">
              <a:rPr lang="de-CH"/>
              <a:pPr>
                <a:defRPr/>
              </a:pPr>
              <a:t>‹N°›</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512064"/>
            <a:ext cx="8229600" cy="914400"/>
          </a:xfrm>
        </p:spPr>
        <p:txBody>
          <a:bodyPr/>
          <a:lstStyle>
            <a:extLst/>
          </a:lstStyle>
          <a:p>
            <a:r>
              <a:rPr lang="de-DE" smtClean="0"/>
              <a:t>Titelmasterformat durch Klicken bearbeiten</a:t>
            </a:r>
            <a:endParaRPr lang="en-US"/>
          </a:p>
        </p:txBody>
      </p:sp>
      <p:sp>
        <p:nvSpPr>
          <p:cNvPr id="3" name="Inhaltsplatzhalt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lvl1pPr>
              <a:defRPr/>
            </a:lvl1pPr>
            <a:extLst/>
          </a:lstStyle>
          <a:p>
            <a:pPr>
              <a:defRPr/>
            </a:pPr>
            <a:fld id="{A62D3320-20AD-4F3E-BC9E-E6D37863A911}" type="datetimeFigureOut">
              <a:rPr lang="de-CH"/>
              <a:pPr>
                <a:defRPr/>
              </a:pPr>
              <a:t>27.01.2014</a:t>
            </a:fld>
            <a:endParaRPr lang="de-CH"/>
          </a:p>
        </p:txBody>
      </p:sp>
      <p:sp>
        <p:nvSpPr>
          <p:cNvPr id="6" name="Fußzeilenplatzhalter 5"/>
          <p:cNvSpPr>
            <a:spLocks noGrp="1"/>
          </p:cNvSpPr>
          <p:nvPr>
            <p:ph type="ftr" sz="quarter" idx="11"/>
          </p:nvPr>
        </p:nvSpPr>
        <p:spPr/>
        <p:txBody>
          <a:bodyPr/>
          <a:lstStyle>
            <a:lvl1pPr>
              <a:defRPr/>
            </a:lvl1pPr>
            <a:extLst/>
          </a:lstStyle>
          <a:p>
            <a:pPr>
              <a:defRPr/>
            </a:pPr>
            <a:endParaRPr lang="de-CH"/>
          </a:p>
        </p:txBody>
      </p:sp>
      <p:sp>
        <p:nvSpPr>
          <p:cNvPr id="7" name="Foliennummernplatzhalter 6"/>
          <p:cNvSpPr>
            <a:spLocks noGrp="1"/>
          </p:cNvSpPr>
          <p:nvPr>
            <p:ph type="sldNum" sz="quarter" idx="12"/>
          </p:nvPr>
        </p:nvSpPr>
        <p:spPr/>
        <p:txBody>
          <a:bodyPr/>
          <a:lstStyle>
            <a:lvl1pPr>
              <a:defRPr/>
            </a:lvl1pPr>
            <a:extLst/>
          </a:lstStyle>
          <a:p>
            <a:pPr>
              <a:defRPr/>
            </a:pPr>
            <a:fld id="{67B2FFE5-CE6E-4258-9962-C2BF7E2EF906}" type="slidenum">
              <a:rPr lang="de-CH"/>
              <a:pPr>
                <a:defRPr/>
              </a:pPr>
              <a:t>‹N°›</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hteck 24"/>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hteck 15"/>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hteck 16"/>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hteck 17"/>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hteck 18"/>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hteck 19"/>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hteck 20"/>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hteck 21"/>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hteck 28"/>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hteck 2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el 1"/>
          <p:cNvSpPr>
            <a:spLocks noGrp="1"/>
          </p:cNvSpPr>
          <p:nvPr>
            <p:ph type="title"/>
          </p:nvPr>
        </p:nvSpPr>
        <p:spPr>
          <a:xfrm>
            <a:off x="504824" y="512064"/>
            <a:ext cx="7772400" cy="914400"/>
          </a:xfrm>
        </p:spPr>
        <p:txBody>
          <a:bodyPr/>
          <a:lstStyle>
            <a:lvl1pPr>
              <a:defRPr sz="4000"/>
            </a:lvl1pPr>
            <a:extLst/>
          </a:lstStyle>
          <a:p>
            <a:r>
              <a:rPr lang="de-DE" smtClean="0"/>
              <a:t>Titelmasterformat durch Klicken bearbeiten</a:t>
            </a:r>
            <a:endParaRPr lang="en-US"/>
          </a:p>
        </p:txBody>
      </p:sp>
      <p:sp>
        <p:nvSpPr>
          <p:cNvPr id="3" name="Textplatzhalt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de-DE" smtClean="0"/>
              <a:t>Textmasterformate durch Klicken bearbeiten</a:t>
            </a:r>
          </a:p>
        </p:txBody>
      </p:sp>
      <p:sp>
        <p:nvSpPr>
          <p:cNvPr id="4" name="Textplatzhalt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de-DE" smtClean="0"/>
              <a:t>Textmasterformate durch Klicken bearbeiten</a:t>
            </a:r>
          </a:p>
        </p:txBody>
      </p:sp>
      <p:sp>
        <p:nvSpPr>
          <p:cNvPr id="5" name="Inhaltsplatzhalt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7" name="Datumsplatzhalter 6"/>
          <p:cNvSpPr>
            <a:spLocks noGrp="1"/>
          </p:cNvSpPr>
          <p:nvPr>
            <p:ph type="dt" sz="half" idx="10"/>
          </p:nvPr>
        </p:nvSpPr>
        <p:spPr/>
        <p:txBody>
          <a:bodyPr/>
          <a:lstStyle>
            <a:lvl1pPr>
              <a:defRPr/>
            </a:lvl1pPr>
            <a:extLst/>
          </a:lstStyle>
          <a:p>
            <a:pPr>
              <a:defRPr/>
            </a:pPr>
            <a:fld id="{32468DA0-4E4A-481C-9E61-ACFB1F683BC9}" type="datetimeFigureOut">
              <a:rPr lang="de-CH"/>
              <a:pPr>
                <a:defRPr/>
              </a:pPr>
              <a:t>27.01.2014</a:t>
            </a:fld>
            <a:endParaRPr lang="de-CH"/>
          </a:p>
        </p:txBody>
      </p:sp>
      <p:sp>
        <p:nvSpPr>
          <p:cNvPr id="18" name="Fußzeilenplatzhalter 7"/>
          <p:cNvSpPr>
            <a:spLocks noGrp="1"/>
          </p:cNvSpPr>
          <p:nvPr>
            <p:ph type="ftr" sz="quarter" idx="11"/>
          </p:nvPr>
        </p:nvSpPr>
        <p:spPr/>
        <p:txBody>
          <a:bodyPr/>
          <a:lstStyle>
            <a:lvl1pPr>
              <a:defRPr/>
            </a:lvl1pPr>
            <a:extLst/>
          </a:lstStyle>
          <a:p>
            <a:pPr>
              <a:defRPr/>
            </a:pPr>
            <a:endParaRPr lang="de-CH"/>
          </a:p>
        </p:txBody>
      </p:sp>
      <p:sp>
        <p:nvSpPr>
          <p:cNvPr id="19" name="Foliennummernplatzhalter 8"/>
          <p:cNvSpPr>
            <a:spLocks noGrp="1"/>
          </p:cNvSpPr>
          <p:nvPr>
            <p:ph type="sldNum" sz="quarter" idx="12"/>
          </p:nvPr>
        </p:nvSpPr>
        <p:spPr/>
        <p:txBody>
          <a:bodyPr/>
          <a:lstStyle>
            <a:lvl1pPr>
              <a:defRPr/>
            </a:lvl1pPr>
            <a:extLst/>
          </a:lstStyle>
          <a:p>
            <a:pPr>
              <a:defRPr/>
            </a:pPr>
            <a:fld id="{F13C6BAA-3204-4DA0-8ECE-3B0412020A82}" type="slidenum">
              <a:rPr lang="de-CH"/>
              <a:pPr>
                <a:defRPr/>
              </a:pPr>
              <a:t>‹N°›</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914400"/>
          </a:xfrm>
        </p:spPr>
        <p:txBody>
          <a:bodyPr/>
          <a:lstStyle>
            <a:lvl1pPr>
              <a:defRPr sz="4000" cap="none" baseline="0"/>
            </a:lvl1pPr>
            <a:extLst/>
          </a:lstStyle>
          <a:p>
            <a:r>
              <a:rPr lang="de-DE" smtClean="0"/>
              <a:t>Titelmasterformat durch Klicken bearbeiten</a:t>
            </a:r>
            <a:endParaRPr lang="en-US"/>
          </a:p>
        </p:txBody>
      </p:sp>
      <p:sp>
        <p:nvSpPr>
          <p:cNvPr id="3" name="Datumsplatzhalter 13"/>
          <p:cNvSpPr>
            <a:spLocks noGrp="1"/>
          </p:cNvSpPr>
          <p:nvPr>
            <p:ph type="dt" sz="half" idx="10"/>
          </p:nvPr>
        </p:nvSpPr>
        <p:spPr/>
        <p:txBody>
          <a:bodyPr/>
          <a:lstStyle>
            <a:lvl1pPr>
              <a:defRPr/>
            </a:lvl1pPr>
          </a:lstStyle>
          <a:p>
            <a:pPr>
              <a:defRPr/>
            </a:pPr>
            <a:fld id="{A2480BB2-5871-4D50-BEFF-EF17B375A8DC}" type="datetimeFigureOut">
              <a:rPr lang="de-CH"/>
              <a:pPr>
                <a:defRPr/>
              </a:pPr>
              <a:t>27.01.2014</a:t>
            </a:fld>
            <a:endParaRPr lang="de-CH"/>
          </a:p>
        </p:txBody>
      </p:sp>
      <p:sp>
        <p:nvSpPr>
          <p:cNvPr id="4" name="Fußzeilenplatzhalter 2"/>
          <p:cNvSpPr>
            <a:spLocks noGrp="1"/>
          </p:cNvSpPr>
          <p:nvPr>
            <p:ph type="ftr" sz="quarter" idx="11"/>
          </p:nvPr>
        </p:nvSpPr>
        <p:spPr/>
        <p:txBody>
          <a:bodyPr/>
          <a:lstStyle>
            <a:lvl1pPr>
              <a:defRPr/>
            </a:lvl1pPr>
          </a:lstStyle>
          <a:p>
            <a:pPr>
              <a:defRPr/>
            </a:pPr>
            <a:endParaRPr lang="de-CH"/>
          </a:p>
        </p:txBody>
      </p:sp>
      <p:sp>
        <p:nvSpPr>
          <p:cNvPr id="5" name="Foliennummernplatzhalter 22"/>
          <p:cNvSpPr>
            <a:spLocks noGrp="1"/>
          </p:cNvSpPr>
          <p:nvPr>
            <p:ph type="sldNum" sz="quarter" idx="12"/>
          </p:nvPr>
        </p:nvSpPr>
        <p:spPr/>
        <p:txBody>
          <a:bodyPr/>
          <a:lstStyle>
            <a:lvl1pPr>
              <a:defRPr/>
            </a:lvl1pPr>
          </a:lstStyle>
          <a:p>
            <a:pPr>
              <a:defRPr/>
            </a:pPr>
            <a:fld id="{62A038BB-F1F6-478F-A180-2CAA2C5363F1}" type="slidenum">
              <a:rPr lang="de-CH"/>
              <a:pPr>
                <a:defRPr/>
              </a:pPr>
              <a:t>‹N°›</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273050"/>
            <a:ext cx="8229600" cy="1162050"/>
          </a:xfrm>
        </p:spPr>
        <p:txBody>
          <a:bodyPr anchor="ctr"/>
          <a:lstStyle>
            <a:lvl1pPr algn="l">
              <a:buNone/>
              <a:defRPr sz="3600" b="0"/>
            </a:lvl1pPr>
            <a:extLst/>
          </a:lstStyle>
          <a:p>
            <a:r>
              <a:rPr lang="de-DE" smtClean="0"/>
              <a:t>Titelmasterformat durch Klicken bearbeiten</a:t>
            </a:r>
            <a:endParaRPr lang="en-US"/>
          </a:p>
        </p:txBody>
      </p:sp>
      <p:sp>
        <p:nvSpPr>
          <p:cNvPr id="3" name="Textplatzhalt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de-DE" smtClean="0"/>
              <a:t>Textmasterformate durch Klicken bearbeiten</a:t>
            </a:r>
          </a:p>
        </p:txBody>
      </p:sp>
      <p:sp>
        <p:nvSpPr>
          <p:cNvPr id="4" name="Inhaltsplatzhalt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13"/>
          <p:cNvSpPr>
            <a:spLocks noGrp="1"/>
          </p:cNvSpPr>
          <p:nvPr>
            <p:ph type="dt" sz="half" idx="10"/>
          </p:nvPr>
        </p:nvSpPr>
        <p:spPr/>
        <p:txBody>
          <a:bodyPr/>
          <a:lstStyle>
            <a:lvl1pPr>
              <a:defRPr/>
            </a:lvl1pPr>
          </a:lstStyle>
          <a:p>
            <a:pPr>
              <a:defRPr/>
            </a:pPr>
            <a:fld id="{D909D0A0-8A08-4662-B327-7C263FD2F0DE}" type="datetimeFigureOut">
              <a:rPr lang="de-CH"/>
              <a:pPr>
                <a:defRPr/>
              </a:pPr>
              <a:t>27.01.2014</a:t>
            </a:fld>
            <a:endParaRPr lang="de-CH"/>
          </a:p>
        </p:txBody>
      </p:sp>
      <p:sp>
        <p:nvSpPr>
          <p:cNvPr id="6" name="Fußzeilenplatzhalter 2"/>
          <p:cNvSpPr>
            <a:spLocks noGrp="1"/>
          </p:cNvSpPr>
          <p:nvPr>
            <p:ph type="ftr" sz="quarter" idx="11"/>
          </p:nvPr>
        </p:nvSpPr>
        <p:spPr/>
        <p:txBody>
          <a:bodyPr/>
          <a:lstStyle>
            <a:lvl1pPr>
              <a:defRPr/>
            </a:lvl1pPr>
          </a:lstStyle>
          <a:p>
            <a:pPr>
              <a:defRPr/>
            </a:pPr>
            <a:endParaRPr lang="de-CH"/>
          </a:p>
        </p:txBody>
      </p:sp>
      <p:sp>
        <p:nvSpPr>
          <p:cNvPr id="7" name="Foliennummernplatzhalter 22"/>
          <p:cNvSpPr>
            <a:spLocks noGrp="1"/>
          </p:cNvSpPr>
          <p:nvPr>
            <p:ph type="sldNum" sz="quarter" idx="12"/>
          </p:nvPr>
        </p:nvSpPr>
        <p:spPr/>
        <p:txBody>
          <a:bodyPr/>
          <a:lstStyle>
            <a:lvl1pPr>
              <a:defRPr/>
            </a:lvl1pPr>
          </a:lstStyle>
          <a:p>
            <a:pPr>
              <a:defRPr/>
            </a:pPr>
            <a:fld id="{414C25E2-17B5-43FB-A46A-BA5A154074C3}" type="slidenum">
              <a:rPr lang="de-CH"/>
              <a:pPr>
                <a:defRPr/>
              </a:pPr>
              <a:t>‹N°›</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hteck 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Gerade Verbindung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uppieren 9"/>
          <p:cNvGrpSpPr>
            <a:grpSpLocks/>
          </p:cNvGrpSpPr>
          <p:nvPr/>
        </p:nvGrpSpPr>
        <p:grpSpPr bwMode="auto">
          <a:xfrm rot="5400000">
            <a:off x="8515351" y="1219200"/>
            <a:ext cx="131762" cy="128587"/>
            <a:chOff x="6668087" y="1297746"/>
            <a:chExt cx="161840" cy="156602"/>
          </a:xfrm>
        </p:grpSpPr>
        <p:cxnSp>
          <p:nvCxnSpPr>
            <p:cNvPr id="8" name="Gerade Verbindung 14"/>
            <p:cNvCxnSpPr/>
            <p:nvPr/>
          </p:nvCxnSpPr>
          <p:spPr>
            <a:xfrm rot="16200000">
              <a:off x="6663593" y="12848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Gerade Verbindung 15"/>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Gerade Verbindung 16"/>
            <p:cNvCxnSpPr/>
            <p:nvPr/>
          </p:nvCxnSpPr>
          <p:spPr>
            <a:xfrm rot="5400000" flipH="1">
              <a:off x="6744513" y="1283865"/>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uppieren 13"/>
          <p:cNvGrpSpPr>
            <a:grpSpLocks/>
          </p:cNvGrpSpPr>
          <p:nvPr/>
        </p:nvGrpSpPr>
        <p:grpSpPr bwMode="auto">
          <a:xfrm rot="5400000">
            <a:off x="8667751" y="1371600"/>
            <a:ext cx="131762" cy="128587"/>
            <a:chOff x="6668087" y="1297746"/>
            <a:chExt cx="161840" cy="156602"/>
          </a:xfrm>
        </p:grpSpPr>
        <p:cxnSp>
          <p:nvCxnSpPr>
            <p:cNvPr id="12" name="Gerade Verbindung 10"/>
            <p:cNvCxnSpPr/>
            <p:nvPr/>
          </p:nvCxnSpPr>
          <p:spPr>
            <a:xfrm rot="16200000">
              <a:off x="6663593" y="12848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Gerade Verbindung 11"/>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Gerade Verbindung 12"/>
            <p:cNvCxnSpPr/>
            <p:nvPr/>
          </p:nvCxnSpPr>
          <p:spPr>
            <a:xfrm rot="5400000" flipH="1">
              <a:off x="6744513" y="1283865"/>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uppieren 17"/>
          <p:cNvGrpSpPr>
            <a:grpSpLocks/>
          </p:cNvGrpSpPr>
          <p:nvPr/>
        </p:nvGrpSpPr>
        <p:grpSpPr bwMode="auto">
          <a:xfrm rot="5400000">
            <a:off x="8320087" y="1474788"/>
            <a:ext cx="131763" cy="128588"/>
            <a:chOff x="6668087" y="1297746"/>
            <a:chExt cx="161840" cy="156602"/>
          </a:xfrm>
        </p:grpSpPr>
        <p:cxnSp>
          <p:nvCxnSpPr>
            <p:cNvPr id="16" name="Gerade Verbindung 18"/>
            <p:cNvCxnSpPr/>
            <p:nvPr/>
          </p:nvCxnSpPr>
          <p:spPr>
            <a:xfrm rot="16200000">
              <a:off x="6663592" y="12848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Gerade Verbindung 19"/>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Gerade Verbindung 20"/>
            <p:cNvCxnSpPr/>
            <p:nvPr/>
          </p:nvCxnSpPr>
          <p:spPr>
            <a:xfrm rot="5400000" flipH="1">
              <a:off x="6744512" y="12838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bwMode="grayWhite">
          <a:xfrm>
            <a:off x="914400" y="441251"/>
            <a:ext cx="6858000" cy="701749"/>
          </a:xfrm>
        </p:spPr>
        <p:txBody>
          <a:bodyPr anchor="b"/>
          <a:lstStyle>
            <a:lvl1pPr algn="l">
              <a:buNone/>
              <a:defRPr sz="2100" b="0"/>
            </a:lvl1pPr>
            <a:extLst/>
          </a:lstStyle>
          <a:p>
            <a:r>
              <a:rPr lang="de-DE" smtClean="0"/>
              <a:t>Titelmasterformat durch Klicken bearbeiten</a:t>
            </a:r>
            <a:endParaRPr lang="en-US"/>
          </a:p>
        </p:txBody>
      </p:sp>
      <p:sp>
        <p:nvSpPr>
          <p:cNvPr id="3" name="Bildplatzhalt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de-DE" noProof="0" smtClean="0"/>
              <a:t>Bild durch Klicken auf Symbol hinzufügen</a:t>
            </a:r>
            <a:endParaRPr lang="en-US" noProof="0"/>
          </a:p>
        </p:txBody>
      </p:sp>
      <p:sp>
        <p:nvSpPr>
          <p:cNvPr id="4" name="Textplatzhalt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de-DE" smtClean="0"/>
              <a:t>Textmasterformate durch Klicken bearbeiten</a:t>
            </a:r>
          </a:p>
        </p:txBody>
      </p:sp>
      <p:sp>
        <p:nvSpPr>
          <p:cNvPr id="19" name="Datumsplatzhalter 4"/>
          <p:cNvSpPr>
            <a:spLocks noGrp="1"/>
          </p:cNvSpPr>
          <p:nvPr>
            <p:ph type="dt" sz="half" idx="10"/>
          </p:nvPr>
        </p:nvSpPr>
        <p:spPr>
          <a:xfrm>
            <a:off x="6477000" y="55563"/>
            <a:ext cx="2133600" cy="365125"/>
          </a:xfrm>
        </p:spPr>
        <p:txBody>
          <a:bodyPr/>
          <a:lstStyle>
            <a:lvl1pPr>
              <a:defRPr/>
            </a:lvl1pPr>
            <a:extLst/>
          </a:lstStyle>
          <a:p>
            <a:pPr>
              <a:defRPr/>
            </a:pPr>
            <a:fld id="{6C71AF44-2D6D-4375-BF60-EEF7EF2F00F7}" type="datetimeFigureOut">
              <a:rPr lang="de-CH"/>
              <a:pPr>
                <a:defRPr/>
              </a:pPr>
              <a:t>27.01.2014</a:t>
            </a:fld>
            <a:endParaRPr lang="de-CH"/>
          </a:p>
        </p:txBody>
      </p:sp>
      <p:sp>
        <p:nvSpPr>
          <p:cNvPr id="20" name="Fußzeilenplatzhalter 5"/>
          <p:cNvSpPr>
            <a:spLocks noGrp="1"/>
          </p:cNvSpPr>
          <p:nvPr>
            <p:ph type="ftr" sz="quarter" idx="11"/>
          </p:nvPr>
        </p:nvSpPr>
        <p:spPr>
          <a:xfrm>
            <a:off x="914400" y="55563"/>
            <a:ext cx="5562600" cy="365125"/>
          </a:xfrm>
        </p:spPr>
        <p:txBody>
          <a:bodyPr/>
          <a:lstStyle>
            <a:lvl1pPr>
              <a:defRPr/>
            </a:lvl1pPr>
            <a:extLst/>
          </a:lstStyle>
          <a:p>
            <a:pPr>
              <a:defRPr/>
            </a:pPr>
            <a:endParaRPr lang="de-CH"/>
          </a:p>
        </p:txBody>
      </p:sp>
      <p:sp>
        <p:nvSpPr>
          <p:cNvPr id="21" name="Foliennummernplatzhalter 6"/>
          <p:cNvSpPr>
            <a:spLocks noGrp="1"/>
          </p:cNvSpPr>
          <p:nvPr>
            <p:ph type="sldNum" sz="quarter" idx="12"/>
          </p:nvPr>
        </p:nvSpPr>
        <p:spPr>
          <a:xfrm>
            <a:off x="8610600" y="55563"/>
            <a:ext cx="457200" cy="365125"/>
          </a:xfrm>
        </p:spPr>
        <p:txBody>
          <a:bodyPr/>
          <a:lstStyle>
            <a:lvl1pPr>
              <a:defRPr/>
            </a:lvl1pPr>
            <a:extLst/>
          </a:lstStyle>
          <a:p>
            <a:pPr>
              <a:defRPr/>
            </a:pPr>
            <a:fld id="{3AC58073-D808-4F3D-BD83-52CB7C3730DD}" type="slidenum">
              <a:rPr lang="de-CH"/>
              <a:pPr>
                <a:defRPr/>
              </a:pPr>
              <a:t>‹N°›</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13"/>
          <p:cNvSpPr>
            <a:spLocks noGrp="1"/>
          </p:cNvSpPr>
          <p:nvPr>
            <p:ph type="dt" sz="half" idx="10"/>
          </p:nvPr>
        </p:nvSpPr>
        <p:spPr/>
        <p:txBody>
          <a:bodyPr/>
          <a:lstStyle>
            <a:lvl1pPr>
              <a:defRPr/>
            </a:lvl1pPr>
          </a:lstStyle>
          <a:p>
            <a:pPr>
              <a:defRPr/>
            </a:pPr>
            <a:fld id="{7801EFAF-0B85-4E61-BEF1-229F4FB60429}" type="datetimeFigureOut">
              <a:rPr lang="de-CH"/>
              <a:pPr>
                <a:defRPr/>
              </a:pPr>
              <a:t>27.01.2014</a:t>
            </a:fld>
            <a:endParaRPr lang="de-CH"/>
          </a:p>
        </p:txBody>
      </p:sp>
      <p:sp>
        <p:nvSpPr>
          <p:cNvPr id="5" name="Fußzeilenplatzhalter 2"/>
          <p:cNvSpPr>
            <a:spLocks noGrp="1"/>
          </p:cNvSpPr>
          <p:nvPr>
            <p:ph type="ftr" sz="quarter" idx="11"/>
          </p:nvPr>
        </p:nvSpPr>
        <p:spPr/>
        <p:txBody>
          <a:bodyPr/>
          <a:lstStyle>
            <a:lvl1pPr>
              <a:defRPr/>
            </a:lvl1pPr>
          </a:lstStyle>
          <a:p>
            <a:pPr>
              <a:defRPr/>
            </a:pPr>
            <a:endParaRPr lang="de-CH"/>
          </a:p>
        </p:txBody>
      </p:sp>
      <p:sp>
        <p:nvSpPr>
          <p:cNvPr id="6" name="Foliennummernplatzhalter 22"/>
          <p:cNvSpPr>
            <a:spLocks noGrp="1"/>
          </p:cNvSpPr>
          <p:nvPr>
            <p:ph type="sldNum" sz="quarter" idx="12"/>
          </p:nvPr>
        </p:nvSpPr>
        <p:spPr/>
        <p:txBody>
          <a:bodyPr/>
          <a:lstStyle>
            <a:lvl1pPr>
              <a:defRPr/>
            </a:lvl1pPr>
          </a:lstStyle>
          <a:p>
            <a:pPr>
              <a:defRPr/>
            </a:pPr>
            <a:fld id="{14FCCBC9-4DFD-4726-A087-5B3AAAEFF6BD}" type="slidenum">
              <a:rPr lang="de-CH"/>
              <a:pPr>
                <a:defRPr/>
              </a:pPr>
              <a:t>‹N°›</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hteck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hteck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hteck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hteck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hteck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hteck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hteck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hteck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hteck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elplatzhalter 21"/>
          <p:cNvSpPr>
            <a:spLocks noGrp="1"/>
          </p:cNvSpPr>
          <p:nvPr>
            <p:ph type="title"/>
          </p:nvPr>
        </p:nvSpPr>
        <p:spPr>
          <a:xfrm>
            <a:off x="914400" y="512763"/>
            <a:ext cx="7772400" cy="914400"/>
          </a:xfrm>
          <a:prstGeom prst="rect">
            <a:avLst/>
          </a:prstGeom>
        </p:spPr>
        <p:txBody>
          <a:bodyPr vert="horz" anchor="t">
            <a:noAutofit/>
          </a:bodyPr>
          <a:lstStyle>
            <a:extLst/>
          </a:lstStyle>
          <a:p>
            <a:r>
              <a:rPr lang="de-DE" smtClean="0"/>
              <a:t>Titelmasterformat durch Klicken bearbeiten</a:t>
            </a:r>
            <a:endParaRPr lang="en-US"/>
          </a:p>
        </p:txBody>
      </p:sp>
      <p:sp>
        <p:nvSpPr>
          <p:cNvPr id="1036" name="Textplatzhalt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14" name="Datumsplatzhalt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52F01650-818A-4CC4-9B32-EDC153B5A457}" type="datetimeFigureOut">
              <a:rPr lang="de-CH"/>
              <a:pPr>
                <a:defRPr/>
              </a:pPr>
              <a:t>27.01.2014</a:t>
            </a:fld>
            <a:endParaRPr lang="de-CH"/>
          </a:p>
        </p:txBody>
      </p:sp>
      <p:sp>
        <p:nvSpPr>
          <p:cNvPr id="3" name="Fußzeilenplatzhalt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de-CH"/>
          </a:p>
        </p:txBody>
      </p:sp>
      <p:sp>
        <p:nvSpPr>
          <p:cNvPr id="23" name="Foliennummernplatzhalt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4C11DB4E-79C4-4C54-9534-04A36CF8D8C4}" type="slidenum">
              <a:rPr lang="de-CH"/>
              <a:pPr>
                <a:defRPr/>
              </a:pPr>
              <a:t>‹N°›</a:t>
            </a:fld>
            <a:endParaRPr lang="de-CH"/>
          </a:p>
        </p:txBody>
      </p:sp>
    </p:spTree>
  </p:cSld>
  <p:clrMap bg1="dk1" tx1="lt1" bg2="dk2" tx2="lt2" accent1="accent1" accent2="accent2" accent3="accent3" accent4="accent4" accent5="accent5" accent6="accent6" hlink="hlink" folHlink="folHlink"/>
  <p:sldLayoutIdLst>
    <p:sldLayoutId id="2147483792" r:id="rId1"/>
    <p:sldLayoutId id="2147483791" r:id="rId2"/>
    <p:sldLayoutId id="2147483793" r:id="rId3"/>
    <p:sldLayoutId id="2147483794" r:id="rId4"/>
    <p:sldLayoutId id="2147483795" r:id="rId5"/>
    <p:sldLayoutId id="2147483790" r:id="rId6"/>
    <p:sldLayoutId id="2147483789" r:id="rId7"/>
    <p:sldLayoutId id="2147483796" r:id="rId8"/>
    <p:sldLayoutId id="2147483788" r:id="rId9"/>
    <p:sldLayoutId id="2147483787" r:id="rId10"/>
    <p:sldLayoutId id="2147483786"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verview.ap.org/" TargetMode="Externa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mailto:martin.stoll@sonntagszeitung.ch"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509120"/>
            <a:ext cx="8132440" cy="1152128"/>
          </a:xfrm>
        </p:spPr>
        <p:txBody>
          <a:bodyPr/>
          <a:lstStyle/>
          <a:p>
            <a:pPr eaLnBrk="1" fontAlgn="auto" hangingPunct="1">
              <a:spcAft>
                <a:spcPts val="0"/>
              </a:spcAft>
              <a:defRPr/>
            </a:pPr>
            <a:r>
              <a:rPr lang="de-CH" sz="5400" dirty="0" smtClean="0">
                <a:solidFill>
                  <a:schemeClr val="tx2">
                    <a:satMod val="200000"/>
                  </a:schemeClr>
                </a:solidFill>
              </a:rPr>
              <a:t>Daten &amp; </a:t>
            </a:r>
            <a:r>
              <a:rPr lang="de-CH" sz="5400" dirty="0" err="1" smtClean="0">
                <a:solidFill>
                  <a:schemeClr val="tx2">
                    <a:satMod val="200000"/>
                  </a:schemeClr>
                </a:solidFill>
              </a:rPr>
              <a:t>journalismus</a:t>
            </a:r>
            <a:r>
              <a:rPr lang="de-CH" sz="6000" dirty="0" smtClean="0">
                <a:solidFill>
                  <a:schemeClr val="tx2">
                    <a:satMod val="200000"/>
                  </a:schemeClr>
                </a:solidFill>
              </a:rPr>
              <a:t/>
            </a:r>
            <a:br>
              <a:rPr lang="de-CH" sz="6000" dirty="0" smtClean="0">
                <a:solidFill>
                  <a:schemeClr val="tx2">
                    <a:satMod val="200000"/>
                  </a:schemeClr>
                </a:solidFill>
              </a:rPr>
            </a:br>
            <a:endParaRPr lang="de-CH" sz="2000" dirty="0">
              <a:solidFill>
                <a:schemeClr val="tx1"/>
              </a:solidFill>
              <a:latin typeface="+mn-lt"/>
              <a:ea typeface="+mn-ea"/>
              <a:cs typeface="+mn-cs"/>
            </a:endParaRPr>
          </a:p>
        </p:txBody>
      </p:sp>
      <p:sp>
        <p:nvSpPr>
          <p:cNvPr id="3" name="Untertitel 2"/>
          <p:cNvSpPr>
            <a:spLocks noGrp="1"/>
          </p:cNvSpPr>
          <p:nvPr>
            <p:ph type="subTitle" idx="1"/>
          </p:nvPr>
        </p:nvSpPr>
        <p:spPr>
          <a:xfrm>
            <a:off x="539552" y="4077072"/>
            <a:ext cx="6120680" cy="576064"/>
          </a:xfrm>
        </p:spPr>
        <p:txBody>
          <a:bodyPr/>
          <a:lstStyle/>
          <a:p>
            <a:pPr eaLnBrk="1" hangingPunct="1">
              <a:spcBef>
                <a:spcPct val="0"/>
              </a:spcBef>
            </a:pPr>
            <a:r>
              <a:rPr lang="de-CH" dirty="0" smtClean="0"/>
              <a:t>Workshop Bundesarchiv, 12. Juni 2013</a:t>
            </a:r>
          </a:p>
        </p:txBody>
      </p:sp>
      <p:sp>
        <p:nvSpPr>
          <p:cNvPr id="15364" name="Textfeld 4"/>
          <p:cNvSpPr txBox="1">
            <a:spLocks noChangeArrowheads="1"/>
          </p:cNvSpPr>
          <p:nvPr/>
        </p:nvSpPr>
        <p:spPr bwMode="auto">
          <a:xfrm>
            <a:off x="684213" y="476250"/>
            <a:ext cx="3959225" cy="915988"/>
          </a:xfrm>
          <a:prstGeom prst="rect">
            <a:avLst/>
          </a:prstGeom>
          <a:noFill/>
          <a:ln w="9525">
            <a:noFill/>
            <a:miter lim="800000"/>
            <a:headEnd/>
            <a:tailEnd/>
          </a:ln>
        </p:spPr>
        <p:txBody>
          <a:bodyPr>
            <a:spAutoFit/>
          </a:bodyPr>
          <a:lstStyle/>
          <a:p>
            <a:r>
              <a:rPr lang="de-CH" i="1">
                <a:latin typeface="Corbel" pitchFamily="34" charset="0"/>
              </a:rPr>
              <a:t>Martin Stoll, RechercheDesk</a:t>
            </a:r>
          </a:p>
          <a:p>
            <a:r>
              <a:rPr lang="de-CH" i="1">
                <a:latin typeface="Corbel" pitchFamily="34" charset="0"/>
              </a:rPr>
              <a:t>SonntagsZeitung/Le Matin Dimanche</a:t>
            </a:r>
          </a:p>
          <a:p>
            <a:r>
              <a:rPr lang="de-CH" i="1">
                <a:latin typeface="Corbel" pitchFamily="34" charset="0"/>
              </a:rPr>
              <a:t>Öffentlichkeitsgesetz.ch</a:t>
            </a:r>
          </a:p>
        </p:txBody>
      </p:sp>
      <p:pic>
        <p:nvPicPr>
          <p:cNvPr id="5" name="Picture 2"/>
          <p:cNvPicPr>
            <a:picLocks noChangeAspect="1" noChangeArrowheads="1"/>
          </p:cNvPicPr>
          <p:nvPr/>
        </p:nvPicPr>
        <p:blipFill>
          <a:blip r:embed="rId3" cstate="screen"/>
          <a:srcRect/>
          <a:stretch>
            <a:fillRect/>
          </a:stretch>
        </p:blipFill>
        <p:spPr bwMode="auto">
          <a:xfrm>
            <a:off x="4572000" y="332656"/>
            <a:ext cx="4032448" cy="29255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Unfallatlas</a:t>
            </a:r>
            <a:endParaRPr lang="de-CH" dirty="0" smtClean="0"/>
          </a:p>
        </p:txBody>
      </p:sp>
      <p:pic>
        <p:nvPicPr>
          <p:cNvPr id="35842" name="Picture 3"/>
          <p:cNvPicPr>
            <a:picLocks noGrp="1" noChangeAspect="1" noChangeArrowheads="1"/>
          </p:cNvPicPr>
          <p:nvPr>
            <p:ph type="body" idx="1"/>
          </p:nvPr>
        </p:nvPicPr>
        <p:blipFill>
          <a:blip r:embed="rId3" cstate="screen"/>
          <a:srcRect l="17412" t="9198" r="12177" b="5754"/>
          <a:stretch>
            <a:fillRect/>
          </a:stretch>
        </p:blipFill>
        <p:spPr>
          <a:xfrm>
            <a:off x="972000" y="1484784"/>
            <a:ext cx="7200000" cy="51157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Unfallatlas</a:t>
            </a:r>
            <a:endParaRPr lang="de-CH" dirty="0" smtClean="0"/>
          </a:p>
        </p:txBody>
      </p:sp>
      <p:pic>
        <p:nvPicPr>
          <p:cNvPr id="37890" name="Inhaltsplatzhalter 3" descr="tas_20120520_0_0_6.pdf"/>
          <p:cNvPicPr>
            <a:picLocks noGrp="1" noChangeAspect="1"/>
          </p:cNvPicPr>
          <p:nvPr>
            <p:ph type="body" idx="1"/>
          </p:nvPr>
        </p:nvPicPr>
        <p:blipFill>
          <a:blip r:embed="rId3" cstate="screen">
            <a:lum/>
          </a:blip>
          <a:srcRect l="-18" r="-10"/>
          <a:stretch>
            <a:fillRect/>
          </a:stretch>
        </p:blipFill>
        <p:spPr>
          <a:xfrm>
            <a:off x="972000" y="1700808"/>
            <a:ext cx="7200000" cy="43204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Unfallatlas</a:t>
            </a:r>
            <a:endParaRPr lang="de-CH" dirty="0" smtClean="0"/>
          </a:p>
        </p:txBody>
      </p:sp>
      <p:pic>
        <p:nvPicPr>
          <p:cNvPr id="37890" name="Inhaltsplatzhalter 3" descr="tas_20120520_0_0_6.pdf"/>
          <p:cNvPicPr>
            <a:picLocks noGrp="1" noChangeAspect="1"/>
          </p:cNvPicPr>
          <p:nvPr>
            <p:ph type="body" idx="1"/>
          </p:nvPr>
        </p:nvPicPr>
        <p:blipFill>
          <a:blip r:embed="rId3" cstate="screen">
            <a:lum bright="-70000"/>
          </a:blip>
          <a:srcRect l="-18" r="-10"/>
          <a:stretch>
            <a:fillRect/>
          </a:stretch>
        </p:blipFill>
        <p:spPr>
          <a:xfrm>
            <a:off x="972000" y="1700808"/>
            <a:ext cx="7200000" cy="4320480"/>
          </a:xfrm>
          <a:prstGeom prst="rect">
            <a:avLst/>
          </a:prstGeom>
          <a:ln>
            <a:noFill/>
          </a:ln>
          <a:effectLst>
            <a:softEdge rad="112500"/>
          </a:effectLst>
        </p:spPr>
      </p:pic>
      <p:pic>
        <p:nvPicPr>
          <p:cNvPr id="5" name="Picture 5"/>
          <p:cNvPicPr>
            <a:picLocks noChangeAspect="1" noChangeArrowheads="1"/>
          </p:cNvPicPr>
          <p:nvPr/>
        </p:nvPicPr>
        <p:blipFill>
          <a:blip r:embed="rId4" cstate="screen"/>
          <a:srcRect/>
          <a:stretch>
            <a:fillRect/>
          </a:stretch>
        </p:blipFill>
        <p:spPr bwMode="auto">
          <a:xfrm>
            <a:off x="6372200" y="3717032"/>
            <a:ext cx="2112000" cy="2880000"/>
          </a:xfrm>
          <a:prstGeom prst="rect">
            <a:avLst/>
          </a:prstGeom>
          <a:ln>
            <a:noFill/>
          </a:ln>
          <a:effectLst>
            <a:softEdge rad="112500"/>
          </a:effectLst>
        </p:spPr>
      </p:pic>
      <p:pic>
        <p:nvPicPr>
          <p:cNvPr id="6" name="Picture 5"/>
          <p:cNvPicPr>
            <a:picLocks noChangeAspect="1" noChangeArrowheads="1"/>
          </p:cNvPicPr>
          <p:nvPr/>
        </p:nvPicPr>
        <p:blipFill>
          <a:blip r:embed="rId5" cstate="screen"/>
          <a:srcRect/>
          <a:stretch>
            <a:fillRect/>
          </a:stretch>
        </p:blipFill>
        <p:spPr bwMode="auto">
          <a:xfrm>
            <a:off x="539552" y="3717032"/>
            <a:ext cx="5760000" cy="2880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Unfallatlas</a:t>
            </a:r>
            <a:endParaRPr lang="de-CH" dirty="0" smtClean="0"/>
          </a:p>
        </p:txBody>
      </p:sp>
      <p:pic>
        <p:nvPicPr>
          <p:cNvPr id="37890" name="Inhaltsplatzhalter 3" descr="tas_20120520_0_0_6.pdf"/>
          <p:cNvPicPr>
            <a:picLocks noGrp="1" noChangeAspect="1"/>
          </p:cNvPicPr>
          <p:nvPr>
            <p:ph type="body" idx="1"/>
          </p:nvPr>
        </p:nvPicPr>
        <p:blipFill>
          <a:blip r:embed="rId3" cstate="screen">
            <a:lum bright="-70000"/>
          </a:blip>
          <a:srcRect l="-18" r="-10"/>
          <a:stretch>
            <a:fillRect/>
          </a:stretch>
        </p:blipFill>
        <p:spPr>
          <a:xfrm>
            <a:off x="972000" y="1700808"/>
            <a:ext cx="7200000" cy="4320480"/>
          </a:xfrm>
          <a:prstGeom prst="rect">
            <a:avLst/>
          </a:prstGeom>
          <a:ln>
            <a:noFill/>
          </a:ln>
          <a:effectLst>
            <a:softEdge rad="112500"/>
          </a:effectLst>
        </p:spPr>
      </p:pic>
      <p:pic>
        <p:nvPicPr>
          <p:cNvPr id="5" name="Picture 5"/>
          <p:cNvPicPr>
            <a:picLocks noChangeAspect="1" noChangeArrowheads="1"/>
          </p:cNvPicPr>
          <p:nvPr/>
        </p:nvPicPr>
        <p:blipFill>
          <a:blip r:embed="rId4" cstate="screen">
            <a:lum bright="-70000"/>
          </a:blip>
          <a:srcRect/>
          <a:stretch>
            <a:fillRect/>
          </a:stretch>
        </p:blipFill>
        <p:spPr bwMode="auto">
          <a:xfrm>
            <a:off x="6372200" y="3717032"/>
            <a:ext cx="2112000" cy="2880000"/>
          </a:xfrm>
          <a:prstGeom prst="rect">
            <a:avLst/>
          </a:prstGeom>
          <a:ln>
            <a:noFill/>
          </a:ln>
          <a:effectLst>
            <a:softEdge rad="112500"/>
          </a:effectLst>
        </p:spPr>
      </p:pic>
      <p:pic>
        <p:nvPicPr>
          <p:cNvPr id="6" name="Picture 5"/>
          <p:cNvPicPr>
            <a:picLocks noChangeAspect="1" noChangeArrowheads="1"/>
          </p:cNvPicPr>
          <p:nvPr/>
        </p:nvPicPr>
        <p:blipFill>
          <a:blip r:embed="rId5" cstate="screen">
            <a:lum bright="-70000"/>
          </a:blip>
          <a:srcRect/>
          <a:stretch>
            <a:fillRect/>
          </a:stretch>
        </p:blipFill>
        <p:spPr bwMode="auto">
          <a:xfrm>
            <a:off x="539552" y="3717032"/>
            <a:ext cx="5760000" cy="2880000"/>
          </a:xfrm>
          <a:prstGeom prst="rect">
            <a:avLst/>
          </a:prstGeom>
          <a:ln>
            <a:noFill/>
          </a:ln>
          <a:effectLst>
            <a:softEdge rad="112500"/>
          </a:effectLst>
        </p:spPr>
      </p:pic>
      <p:sp>
        <p:nvSpPr>
          <p:cNvPr id="7" name="Textfeld 6"/>
          <p:cNvSpPr txBox="1"/>
          <p:nvPr/>
        </p:nvSpPr>
        <p:spPr>
          <a:xfrm>
            <a:off x="1043608" y="2132856"/>
            <a:ext cx="6840760" cy="369332"/>
          </a:xfrm>
          <a:prstGeom prst="rect">
            <a:avLst/>
          </a:prstGeom>
          <a:noFill/>
        </p:spPr>
        <p:txBody>
          <a:bodyPr wrap="square" rtlCol="0">
            <a:spAutoFit/>
          </a:bodyPr>
          <a:lstStyle/>
          <a:p>
            <a:endParaRPr lang="de-CH" dirty="0"/>
          </a:p>
        </p:txBody>
      </p:sp>
      <p:sp>
        <p:nvSpPr>
          <p:cNvPr id="8" name="Textfeld 7"/>
          <p:cNvSpPr txBox="1"/>
          <p:nvPr/>
        </p:nvSpPr>
        <p:spPr>
          <a:xfrm>
            <a:off x="1475656" y="2204864"/>
            <a:ext cx="6480720" cy="1200329"/>
          </a:xfrm>
          <a:prstGeom prst="rect">
            <a:avLst/>
          </a:prstGeom>
          <a:noFill/>
        </p:spPr>
        <p:txBody>
          <a:bodyPr wrap="square" rtlCol="0">
            <a:spAutoFit/>
          </a:bodyPr>
          <a:lstStyle/>
          <a:p>
            <a:r>
              <a:rPr lang="de-CH" sz="3600" dirty="0" smtClean="0"/>
              <a:t>Zugang zu verfügbaren Daten ist kompliziert und kostet</a:t>
            </a:r>
            <a:endParaRPr lang="de-CH"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err="1" smtClean="0">
                <a:solidFill>
                  <a:srgbClr val="FF0000"/>
                </a:solidFill>
              </a:rPr>
              <a:t>OffshohreLeaks</a:t>
            </a:r>
            <a:endParaRPr lang="de-CH" b="1" dirty="0" smtClean="0">
              <a:solidFill>
                <a:srgbClr val="FF0000"/>
              </a:solidFill>
            </a:endParaRPr>
          </a:p>
        </p:txBody>
      </p:sp>
      <p:sp>
        <p:nvSpPr>
          <p:cNvPr id="46082" name="Rectangle 3"/>
          <p:cNvSpPr>
            <a:spLocks noGrp="1"/>
          </p:cNvSpPr>
          <p:nvPr>
            <p:ph type="body" idx="1"/>
          </p:nvPr>
        </p:nvSpPr>
        <p:spPr>
          <a:xfrm>
            <a:off x="685800" y="1784350"/>
            <a:ext cx="7772400" cy="4572000"/>
          </a:xfrm>
        </p:spPr>
        <p:txBody>
          <a:bodyPr/>
          <a:lstStyle/>
          <a:p>
            <a:endParaRPr lang="de-CH" dirty="0" smtClean="0"/>
          </a:p>
        </p:txBody>
      </p:sp>
      <p:sp>
        <p:nvSpPr>
          <p:cNvPr id="46083" name="Shape 325"/>
          <p:cNvSpPr>
            <a:spLocks/>
          </p:cNvSpPr>
          <p:nvPr/>
        </p:nvSpPr>
        <p:spPr bwMode="auto">
          <a:xfrm>
            <a:off x="2699792" y="5445224"/>
            <a:ext cx="2635944" cy="515937"/>
          </a:xfrm>
          <a:prstGeom prst="rect">
            <a:avLst/>
          </a:prstGeom>
          <a:noFill/>
          <a:ln w="9525">
            <a:noFill/>
            <a:miter lim="800000"/>
            <a:headEnd/>
            <a:tailEnd/>
          </a:ln>
        </p:spPr>
        <p:txBody>
          <a:bodyPr lIns="91425" tIns="91425" rIns="91425" bIns="91425" anchor="b"/>
          <a:lstStyle/>
          <a:p>
            <a:pPr eaLnBrk="0" hangingPunct="0"/>
            <a:endParaRPr lang="de-DE" sz="2000" b="1" dirty="0">
              <a:solidFill>
                <a:srgbClr val="FF0000"/>
              </a:solidFill>
              <a:latin typeface="Consolas" pitchFamily="49" charset="0"/>
              <a:sym typeface="Calibri" pitchFamily="34" charset="0"/>
            </a:endParaRPr>
          </a:p>
        </p:txBody>
      </p:sp>
      <p:sp>
        <p:nvSpPr>
          <p:cNvPr id="46084" name="Shape 326"/>
          <p:cNvSpPr>
            <a:spLocks/>
          </p:cNvSpPr>
          <p:nvPr/>
        </p:nvSpPr>
        <p:spPr bwMode="auto">
          <a:xfrm>
            <a:off x="3635896" y="4725144"/>
            <a:ext cx="2973809" cy="515937"/>
          </a:xfrm>
          <a:prstGeom prst="rect">
            <a:avLst/>
          </a:prstGeom>
          <a:noFill/>
          <a:ln w="9525">
            <a:noFill/>
            <a:miter lim="800000"/>
            <a:headEnd/>
            <a:tailEnd/>
          </a:ln>
        </p:spPr>
        <p:txBody>
          <a:bodyPr lIns="91425" tIns="91425" rIns="91425" bIns="91425" anchor="b"/>
          <a:lstStyle/>
          <a:p>
            <a:pPr eaLnBrk="0" hangingPunct="0"/>
            <a:endParaRPr lang="de-DE" sz="2000" b="1" dirty="0">
              <a:solidFill>
                <a:srgbClr val="FF0000"/>
              </a:solidFill>
              <a:latin typeface="Consolas" pitchFamily="49" charset="0"/>
              <a:sym typeface="Calibri" pitchFamily="34" charset="0"/>
            </a:endParaRPr>
          </a:p>
        </p:txBody>
      </p:sp>
      <p:sp>
        <p:nvSpPr>
          <p:cNvPr id="46085" name="Shape 327"/>
          <p:cNvSpPr>
            <a:spLocks/>
          </p:cNvSpPr>
          <p:nvPr/>
        </p:nvSpPr>
        <p:spPr bwMode="auto">
          <a:xfrm>
            <a:off x="1115616" y="1556792"/>
            <a:ext cx="6264696" cy="720080"/>
          </a:xfrm>
          <a:prstGeom prst="rect">
            <a:avLst/>
          </a:prstGeom>
          <a:noFill/>
          <a:ln w="9525">
            <a:noFill/>
            <a:miter lim="800000"/>
            <a:headEnd/>
            <a:tailEnd/>
          </a:ln>
        </p:spPr>
        <p:txBody>
          <a:bodyPr lIns="91425" tIns="91425" rIns="91425" bIns="91425" anchor="b"/>
          <a:lstStyle/>
          <a:p>
            <a:pPr eaLnBrk="0" hangingPunct="0"/>
            <a:endParaRPr lang="de-DE" sz="3200" b="1" dirty="0">
              <a:solidFill>
                <a:srgbClr val="FF0000"/>
              </a:solidFill>
              <a:latin typeface="Consolas" pitchFamily="49" charset="0"/>
              <a:sym typeface="Calibri" pitchFamily="34" charset="0"/>
            </a:endParaRPr>
          </a:p>
        </p:txBody>
      </p:sp>
      <p:sp>
        <p:nvSpPr>
          <p:cNvPr id="46086" name="Shape 328"/>
          <p:cNvSpPr>
            <a:spLocks/>
          </p:cNvSpPr>
          <p:nvPr/>
        </p:nvSpPr>
        <p:spPr bwMode="auto">
          <a:xfrm>
            <a:off x="585788" y="392113"/>
            <a:ext cx="7972425" cy="827087"/>
          </a:xfrm>
          <a:prstGeom prst="rect">
            <a:avLst/>
          </a:prstGeom>
          <a:noFill/>
          <a:ln w="9525">
            <a:noFill/>
            <a:miter lim="800000"/>
            <a:headEnd/>
            <a:tailEnd/>
          </a:ln>
        </p:spPr>
        <p:txBody>
          <a:bodyPr lIns="91425" tIns="91425" rIns="91425" bIns="91425" anchor="b"/>
          <a:lstStyle/>
          <a:p>
            <a:pPr eaLnBrk="0" hangingPunct="0"/>
            <a:endParaRPr lang="de-CH" sz="4100">
              <a:solidFill>
                <a:srgbClr val="C1EEFF"/>
              </a:solidFill>
              <a:latin typeface="Avenir Next Condensed Demi Bold"/>
              <a:ea typeface="Calibri" pitchFamily="34" charset="0"/>
              <a:cs typeface="Avenir Next Condensed Demi Bold"/>
              <a:sym typeface="Calibri" pitchFamily="34" charset="0"/>
            </a:endParaRPr>
          </a:p>
        </p:txBody>
      </p:sp>
      <p:pic>
        <p:nvPicPr>
          <p:cNvPr id="2050" name="Picture 2"/>
          <p:cNvPicPr>
            <a:picLocks noChangeAspect="1" noChangeArrowheads="1"/>
          </p:cNvPicPr>
          <p:nvPr/>
        </p:nvPicPr>
        <p:blipFill>
          <a:blip r:embed="rId3" cstate="screen"/>
          <a:srcRect/>
          <a:stretch>
            <a:fillRect/>
          </a:stretch>
        </p:blipFill>
        <p:spPr bwMode="auto">
          <a:xfrm>
            <a:off x="972000" y="1734535"/>
            <a:ext cx="7200000" cy="443076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err="1" smtClean="0">
                <a:solidFill>
                  <a:srgbClr val="FF0000"/>
                </a:solidFill>
              </a:rPr>
              <a:t>OffshohreLeaks</a:t>
            </a:r>
            <a:endParaRPr lang="de-CH" b="1" dirty="0" smtClean="0">
              <a:solidFill>
                <a:srgbClr val="FF0000"/>
              </a:solidFill>
            </a:endParaRPr>
          </a:p>
        </p:txBody>
      </p:sp>
      <p:sp>
        <p:nvSpPr>
          <p:cNvPr id="46082" name="Rectangle 3"/>
          <p:cNvSpPr>
            <a:spLocks noGrp="1"/>
          </p:cNvSpPr>
          <p:nvPr>
            <p:ph type="body" idx="1"/>
          </p:nvPr>
        </p:nvSpPr>
        <p:spPr>
          <a:xfrm>
            <a:off x="685800" y="1784350"/>
            <a:ext cx="7772400" cy="4572000"/>
          </a:xfrm>
        </p:spPr>
        <p:txBody>
          <a:bodyPr/>
          <a:lstStyle/>
          <a:p>
            <a:endParaRPr lang="de-CH" dirty="0" smtClean="0"/>
          </a:p>
        </p:txBody>
      </p:sp>
      <p:sp>
        <p:nvSpPr>
          <p:cNvPr id="46083" name="Shape 325"/>
          <p:cNvSpPr>
            <a:spLocks/>
          </p:cNvSpPr>
          <p:nvPr/>
        </p:nvSpPr>
        <p:spPr bwMode="auto">
          <a:xfrm>
            <a:off x="2699792" y="5445224"/>
            <a:ext cx="2635944" cy="515937"/>
          </a:xfrm>
          <a:prstGeom prst="rect">
            <a:avLst/>
          </a:prstGeom>
          <a:noFill/>
          <a:ln w="9525">
            <a:noFill/>
            <a:miter lim="800000"/>
            <a:headEnd/>
            <a:tailEnd/>
          </a:ln>
        </p:spPr>
        <p:txBody>
          <a:bodyPr lIns="91425" tIns="91425" rIns="91425" bIns="91425" anchor="b"/>
          <a:lstStyle/>
          <a:p>
            <a:pPr eaLnBrk="0" hangingPunct="0"/>
            <a:endParaRPr lang="de-DE" sz="2000" b="1" dirty="0">
              <a:solidFill>
                <a:srgbClr val="FF0000"/>
              </a:solidFill>
              <a:latin typeface="Consolas" pitchFamily="49" charset="0"/>
              <a:sym typeface="Calibri" pitchFamily="34" charset="0"/>
            </a:endParaRPr>
          </a:p>
        </p:txBody>
      </p:sp>
      <p:sp>
        <p:nvSpPr>
          <p:cNvPr id="46084" name="Shape 326"/>
          <p:cNvSpPr>
            <a:spLocks/>
          </p:cNvSpPr>
          <p:nvPr/>
        </p:nvSpPr>
        <p:spPr bwMode="auto">
          <a:xfrm>
            <a:off x="3635896" y="4725144"/>
            <a:ext cx="2973809" cy="515937"/>
          </a:xfrm>
          <a:prstGeom prst="rect">
            <a:avLst/>
          </a:prstGeom>
          <a:noFill/>
          <a:ln w="9525">
            <a:noFill/>
            <a:miter lim="800000"/>
            <a:headEnd/>
            <a:tailEnd/>
          </a:ln>
        </p:spPr>
        <p:txBody>
          <a:bodyPr lIns="91425" tIns="91425" rIns="91425" bIns="91425" anchor="b"/>
          <a:lstStyle/>
          <a:p>
            <a:pPr eaLnBrk="0" hangingPunct="0"/>
            <a:endParaRPr lang="de-DE" sz="2000" b="1" dirty="0">
              <a:solidFill>
                <a:srgbClr val="FF0000"/>
              </a:solidFill>
              <a:latin typeface="Consolas" pitchFamily="49" charset="0"/>
              <a:sym typeface="Calibri" pitchFamily="34" charset="0"/>
            </a:endParaRPr>
          </a:p>
        </p:txBody>
      </p:sp>
      <p:sp>
        <p:nvSpPr>
          <p:cNvPr id="46085" name="Shape 327"/>
          <p:cNvSpPr>
            <a:spLocks/>
          </p:cNvSpPr>
          <p:nvPr/>
        </p:nvSpPr>
        <p:spPr bwMode="auto">
          <a:xfrm>
            <a:off x="1115616" y="1556792"/>
            <a:ext cx="6264696" cy="720080"/>
          </a:xfrm>
          <a:prstGeom prst="rect">
            <a:avLst/>
          </a:prstGeom>
          <a:noFill/>
          <a:ln w="9525">
            <a:noFill/>
            <a:miter lim="800000"/>
            <a:headEnd/>
            <a:tailEnd/>
          </a:ln>
        </p:spPr>
        <p:txBody>
          <a:bodyPr lIns="91425" tIns="91425" rIns="91425" bIns="91425" anchor="b"/>
          <a:lstStyle/>
          <a:p>
            <a:pPr eaLnBrk="0" hangingPunct="0"/>
            <a:endParaRPr lang="de-DE" sz="3200" b="1" dirty="0">
              <a:solidFill>
                <a:srgbClr val="FF0000"/>
              </a:solidFill>
              <a:latin typeface="Consolas" pitchFamily="49" charset="0"/>
              <a:sym typeface="Calibri" pitchFamily="34" charset="0"/>
            </a:endParaRPr>
          </a:p>
        </p:txBody>
      </p:sp>
      <p:sp>
        <p:nvSpPr>
          <p:cNvPr id="46086" name="Shape 328"/>
          <p:cNvSpPr>
            <a:spLocks/>
          </p:cNvSpPr>
          <p:nvPr/>
        </p:nvSpPr>
        <p:spPr bwMode="auto">
          <a:xfrm>
            <a:off x="585788" y="392113"/>
            <a:ext cx="7972425" cy="827087"/>
          </a:xfrm>
          <a:prstGeom prst="rect">
            <a:avLst/>
          </a:prstGeom>
          <a:noFill/>
          <a:ln w="9525">
            <a:noFill/>
            <a:miter lim="800000"/>
            <a:headEnd/>
            <a:tailEnd/>
          </a:ln>
        </p:spPr>
        <p:txBody>
          <a:bodyPr lIns="91425" tIns="91425" rIns="91425" bIns="91425" anchor="b"/>
          <a:lstStyle/>
          <a:p>
            <a:pPr eaLnBrk="0" hangingPunct="0"/>
            <a:endParaRPr lang="de-CH" sz="4100">
              <a:solidFill>
                <a:srgbClr val="C1EEFF"/>
              </a:solidFill>
              <a:latin typeface="Avenir Next Condensed Demi Bold"/>
              <a:ea typeface="Calibri" pitchFamily="34" charset="0"/>
              <a:cs typeface="Avenir Next Condensed Demi Bold"/>
              <a:sym typeface="Calibri" pitchFamily="34" charset="0"/>
            </a:endParaRPr>
          </a:p>
        </p:txBody>
      </p:sp>
      <p:pic>
        <p:nvPicPr>
          <p:cNvPr id="2050" name="Picture 2"/>
          <p:cNvPicPr>
            <a:picLocks noChangeAspect="1" noChangeArrowheads="1"/>
          </p:cNvPicPr>
          <p:nvPr/>
        </p:nvPicPr>
        <p:blipFill>
          <a:blip r:embed="rId3" cstate="screen">
            <a:lum bright="-50000"/>
          </a:blip>
          <a:srcRect/>
          <a:stretch>
            <a:fillRect/>
          </a:stretch>
        </p:blipFill>
        <p:spPr bwMode="auto">
          <a:xfrm>
            <a:off x="972000" y="1734535"/>
            <a:ext cx="7200000" cy="4430769"/>
          </a:xfrm>
          <a:prstGeom prst="rect">
            <a:avLst/>
          </a:prstGeom>
          <a:ln>
            <a:noFill/>
          </a:ln>
          <a:effectLst>
            <a:softEdge rad="112500"/>
          </a:effectLst>
        </p:spPr>
      </p:pic>
      <p:sp>
        <p:nvSpPr>
          <p:cNvPr id="11" name="Textfeld 10"/>
          <p:cNvSpPr txBox="1"/>
          <p:nvPr/>
        </p:nvSpPr>
        <p:spPr>
          <a:xfrm>
            <a:off x="1259632" y="2564904"/>
            <a:ext cx="6768752" cy="1754326"/>
          </a:xfrm>
          <a:prstGeom prst="rect">
            <a:avLst/>
          </a:prstGeom>
          <a:noFill/>
        </p:spPr>
        <p:txBody>
          <a:bodyPr wrap="square" rtlCol="0">
            <a:spAutoFit/>
          </a:bodyPr>
          <a:lstStyle/>
          <a:p>
            <a:pPr>
              <a:buFont typeface="Arial" pitchFamily="34" charset="0"/>
              <a:buChar char="•"/>
            </a:pPr>
            <a:r>
              <a:rPr lang="de-CH" sz="3600" dirty="0" smtClean="0"/>
              <a:t>Verantwortungsvoller Umgang mit Rohdaten</a:t>
            </a:r>
          </a:p>
          <a:p>
            <a:pPr>
              <a:buFont typeface="Arial" pitchFamily="34" charset="0"/>
              <a:buChar char="•"/>
            </a:pPr>
            <a:r>
              <a:rPr lang="de-CH" sz="3600" dirty="0" smtClean="0"/>
              <a:t>Rascher Knowhow-Erwerb</a:t>
            </a:r>
            <a:endParaRPr lang="de-CH"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3059832" y="1917272"/>
            <a:ext cx="3316500" cy="3960000"/>
          </a:xfrm>
          <a:prstGeom prst="rect">
            <a:avLst/>
          </a:prstGeom>
          <a:ln>
            <a:noFill/>
          </a:ln>
          <a:effectLst>
            <a:softEdge rad="112500"/>
          </a:effectLst>
        </p:spPr>
      </p:pic>
      <p:sp>
        <p:nvSpPr>
          <p:cNvPr id="27955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Hilfe bei der Trüffelsuche</a:t>
            </a:r>
          </a:p>
        </p:txBody>
      </p:sp>
      <p:pic>
        <p:nvPicPr>
          <p:cNvPr id="41986" name="Picture 4"/>
          <p:cNvPicPr>
            <a:picLocks noGrp="1" noChangeAspect="1" noChangeArrowheads="1"/>
          </p:cNvPicPr>
          <p:nvPr>
            <p:ph type="body" idx="1"/>
          </p:nvPr>
        </p:nvPicPr>
        <p:blipFill>
          <a:blip r:embed="rId4" cstate="screen"/>
          <a:srcRect/>
          <a:stretch>
            <a:fillRect/>
          </a:stretch>
        </p:blipFill>
        <p:spPr>
          <a:xfrm>
            <a:off x="972000" y="1844824"/>
            <a:ext cx="7200000" cy="4058976"/>
          </a:xfrm>
          <a:prstGeom prst="rect">
            <a:avLst/>
          </a:prstGeom>
          <a:ln>
            <a:noFill/>
          </a:ln>
          <a:effectLst>
            <a:softEdge rad="112500"/>
          </a:effectLst>
        </p:spPr>
      </p:pic>
      <p:sp>
        <p:nvSpPr>
          <p:cNvPr id="4" name="Textfeld 3"/>
          <p:cNvSpPr txBox="1"/>
          <p:nvPr/>
        </p:nvSpPr>
        <p:spPr>
          <a:xfrm>
            <a:off x="1115616" y="6093296"/>
            <a:ext cx="7272808" cy="400110"/>
          </a:xfrm>
          <a:prstGeom prst="rect">
            <a:avLst/>
          </a:prstGeom>
          <a:noFill/>
        </p:spPr>
        <p:txBody>
          <a:bodyPr wrap="square" rtlCol="0">
            <a:spAutoFit/>
          </a:bodyPr>
          <a:lstStyle/>
          <a:p>
            <a:r>
              <a:rPr lang="de-CH" sz="2000" dirty="0" smtClean="0">
                <a:solidFill>
                  <a:srgbClr val="FF0000"/>
                </a:solidFill>
                <a:hlinkClick r:id="rId5"/>
              </a:rPr>
              <a:t>http://overview.ap.org/</a:t>
            </a:r>
            <a:r>
              <a:rPr lang="de-CH" sz="2000" dirty="0" smtClean="0">
                <a:solidFill>
                  <a:srgbClr val="FF0000"/>
                </a:solidFill>
              </a:rPr>
              <a:t> </a:t>
            </a:r>
            <a:endParaRPr lang="de-CH"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1+#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p:cNvSpPr>
          <p:nvPr>
            <p:ph type="title"/>
          </p:nvPr>
        </p:nvSpPr>
        <p:spPr bwMode="auto">
          <a:xfrm>
            <a:off x="914400" y="512763"/>
            <a:ext cx="3513584" cy="914400"/>
          </a:xfrm>
        </p:spPr>
        <p:txBody>
          <a:bodyPr wrap="square" lIns="91440" tIns="45720" rIns="91440" bIns="45720" numCol="1" anchorCtr="0" compatLnSpc="1">
            <a:prstTxWarp prst="textNoShape">
              <a:avLst/>
            </a:prstTxWarp>
          </a:bodyPr>
          <a:lstStyle/>
          <a:p>
            <a:pPr>
              <a:defRPr/>
            </a:pPr>
            <a:r>
              <a:rPr lang="de-CH" b="1" dirty="0" smtClean="0">
                <a:solidFill>
                  <a:srgbClr val="FF0000"/>
                </a:solidFill>
              </a:rPr>
              <a:t>Das Recht haben</a:t>
            </a:r>
          </a:p>
        </p:txBody>
      </p:sp>
      <p:pic>
        <p:nvPicPr>
          <p:cNvPr id="44034" name="Picture 3"/>
          <p:cNvPicPr>
            <a:picLocks noGrp="1" noChangeAspect="1" noChangeArrowheads="1"/>
          </p:cNvPicPr>
          <p:nvPr>
            <p:ph type="body" idx="1"/>
          </p:nvPr>
        </p:nvPicPr>
        <p:blipFill>
          <a:blip r:embed="rId3" cstate="screen"/>
          <a:srcRect/>
          <a:stretch>
            <a:fillRect/>
          </a:stretch>
        </p:blipFill>
        <p:spPr>
          <a:xfrm>
            <a:off x="4899197" y="548680"/>
            <a:ext cx="3561235" cy="5400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p:cNvSpPr>
          <p:nvPr>
            <p:ph type="title"/>
          </p:nvPr>
        </p:nvSpPr>
        <p:spPr bwMode="auto">
          <a:xfrm>
            <a:off x="914400" y="512763"/>
            <a:ext cx="3513584" cy="914400"/>
          </a:xfrm>
        </p:spPr>
        <p:txBody>
          <a:bodyPr wrap="square" lIns="91440" tIns="45720" rIns="91440" bIns="45720" numCol="1" anchorCtr="0" compatLnSpc="1">
            <a:prstTxWarp prst="textNoShape">
              <a:avLst/>
            </a:prstTxWarp>
          </a:bodyPr>
          <a:lstStyle/>
          <a:p>
            <a:pPr>
              <a:defRPr/>
            </a:pPr>
            <a:r>
              <a:rPr lang="de-CH" b="1" dirty="0" smtClean="0">
                <a:solidFill>
                  <a:srgbClr val="FF0000"/>
                </a:solidFill>
              </a:rPr>
              <a:t>Das Recht haben</a:t>
            </a:r>
          </a:p>
        </p:txBody>
      </p:sp>
      <p:pic>
        <p:nvPicPr>
          <p:cNvPr id="44034" name="Picture 3"/>
          <p:cNvPicPr>
            <a:picLocks noGrp="1" noChangeAspect="1" noChangeArrowheads="1"/>
          </p:cNvPicPr>
          <p:nvPr>
            <p:ph type="body" idx="1"/>
          </p:nvPr>
        </p:nvPicPr>
        <p:blipFill>
          <a:blip r:embed="rId3" cstate="screen">
            <a:lum bright="-70000"/>
          </a:blip>
          <a:srcRect/>
          <a:stretch>
            <a:fillRect/>
          </a:stretch>
        </p:blipFill>
        <p:spPr>
          <a:xfrm>
            <a:off x="4932040" y="548680"/>
            <a:ext cx="3561235" cy="5400000"/>
          </a:xfrm>
          <a:prstGeom prst="rect">
            <a:avLst/>
          </a:prstGeom>
          <a:ln>
            <a:noFill/>
          </a:ln>
          <a:effectLst>
            <a:softEdge rad="112500"/>
          </a:effectLst>
        </p:spPr>
      </p:pic>
      <p:sp>
        <p:nvSpPr>
          <p:cNvPr id="6" name="Textfeld 5"/>
          <p:cNvSpPr txBox="1"/>
          <p:nvPr/>
        </p:nvSpPr>
        <p:spPr>
          <a:xfrm>
            <a:off x="1331640" y="2204864"/>
            <a:ext cx="6840760" cy="2308324"/>
          </a:xfrm>
          <a:prstGeom prst="rect">
            <a:avLst/>
          </a:prstGeom>
          <a:noFill/>
        </p:spPr>
        <p:txBody>
          <a:bodyPr wrap="square" rtlCol="0">
            <a:spAutoFit/>
          </a:bodyPr>
          <a:lstStyle/>
          <a:p>
            <a:r>
              <a:rPr lang="de-CH" sz="3600" dirty="0" smtClean="0"/>
              <a:t>Professionelle Entscheide</a:t>
            </a:r>
          </a:p>
          <a:p>
            <a:r>
              <a:rPr lang="de-CH" sz="3600" dirty="0" smtClean="0"/>
              <a:t> </a:t>
            </a:r>
          </a:p>
          <a:p>
            <a:r>
              <a:rPr lang="de-CH" sz="3600" dirty="0" smtClean="0"/>
              <a:t>Zugang wird zur Selbstverständlichkeit</a:t>
            </a:r>
            <a:endParaRPr lang="de-CH"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Rechte wahren</a:t>
            </a:r>
          </a:p>
        </p:txBody>
      </p:sp>
      <p:pic>
        <p:nvPicPr>
          <p:cNvPr id="48130" name="Picture 3"/>
          <p:cNvPicPr>
            <a:picLocks noGrp="1" noChangeAspect="1" noChangeArrowheads="1"/>
          </p:cNvPicPr>
          <p:nvPr>
            <p:ph type="body" idx="1"/>
          </p:nvPr>
        </p:nvPicPr>
        <p:blipFill>
          <a:blip r:embed="rId3" cstate="screen"/>
          <a:srcRect/>
          <a:stretch>
            <a:fillRect/>
          </a:stretch>
        </p:blipFill>
        <p:spPr>
          <a:xfrm>
            <a:off x="972000" y="2276872"/>
            <a:ext cx="7200000" cy="3987692"/>
          </a:xfrm>
          <a:prstGeom prst="rect">
            <a:avLst/>
          </a:prstGeom>
          <a:ln>
            <a:noFill/>
          </a:ln>
          <a:effectLst>
            <a:softEdge rad="112500"/>
          </a:effectLst>
        </p:spPr>
      </p:pic>
      <p:sp>
        <p:nvSpPr>
          <p:cNvPr id="5" name="Rechteck 4"/>
          <p:cNvSpPr/>
          <p:nvPr/>
        </p:nvSpPr>
        <p:spPr>
          <a:xfrm>
            <a:off x="2555776" y="3717032"/>
            <a:ext cx="1224136"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6" name="Rechteck 5"/>
          <p:cNvSpPr/>
          <p:nvPr/>
        </p:nvSpPr>
        <p:spPr>
          <a:xfrm>
            <a:off x="2555776" y="4509120"/>
            <a:ext cx="720080"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p:cNvSpPr>
          <p:nvPr>
            <p:ph type="title" idx="4294967295"/>
          </p:nvPr>
        </p:nvSpPr>
        <p:spPr bwMode="auto">
          <a:xfrm>
            <a:off x="1187450" y="620713"/>
            <a:ext cx="7772400" cy="914400"/>
          </a:xfrm>
        </p:spPr>
        <p:txBody>
          <a:bodyPr wrap="square" lIns="91440" tIns="45720" rIns="91440" bIns="45720" numCol="1" anchorCtr="0" compatLnSpc="1">
            <a:prstTxWarp prst="textNoShape">
              <a:avLst/>
            </a:prstTxWarp>
          </a:bodyPr>
          <a:lstStyle/>
          <a:p>
            <a:pPr>
              <a:defRPr/>
            </a:pPr>
            <a:r>
              <a:rPr lang="de-CH" sz="3600" b="1" dirty="0" err="1" smtClean="0">
                <a:solidFill>
                  <a:srgbClr val="FF0000"/>
                </a:solidFill>
              </a:rPr>
              <a:t>RechercheDesk</a:t>
            </a:r>
            <a:r>
              <a:rPr lang="de-CH" sz="3600" b="1" dirty="0" smtClean="0">
                <a:solidFill>
                  <a:srgbClr val="FF0000"/>
                </a:solidFill>
              </a:rPr>
              <a:t> von Sonntags-Zeitung und Le Matin </a:t>
            </a:r>
            <a:r>
              <a:rPr lang="de-CH" sz="3600" b="1" dirty="0" err="1" smtClean="0">
                <a:solidFill>
                  <a:srgbClr val="FF0000"/>
                </a:solidFill>
              </a:rPr>
              <a:t>Dimanche</a:t>
            </a:r>
            <a:endParaRPr lang="de-CH" sz="3600" b="1" dirty="0" smtClean="0">
              <a:solidFill>
                <a:srgbClr val="FF0000"/>
              </a:solidFill>
            </a:endParaRPr>
          </a:p>
        </p:txBody>
      </p:sp>
      <p:sp>
        <p:nvSpPr>
          <p:cNvPr id="17410" name="Rectangle 3"/>
          <p:cNvSpPr>
            <a:spLocks noGrp="1"/>
          </p:cNvSpPr>
          <p:nvPr>
            <p:ph type="body" idx="4294967295"/>
          </p:nvPr>
        </p:nvSpPr>
        <p:spPr/>
        <p:txBody>
          <a:bodyPr/>
          <a:lstStyle/>
          <a:p>
            <a:endParaRPr lang="de-CH" dirty="0" smtClean="0"/>
          </a:p>
        </p:txBody>
      </p:sp>
      <p:pic>
        <p:nvPicPr>
          <p:cNvPr id="17411" name="Picture 4" descr="Evernote Camera Roll 20121002 235402"/>
          <p:cNvPicPr>
            <a:picLocks noChangeAspect="1" noChangeArrowheads="1"/>
          </p:cNvPicPr>
          <p:nvPr/>
        </p:nvPicPr>
        <p:blipFill>
          <a:blip r:embed="rId3" cstate="screen">
            <a:lum bright="20000" contrast="10000"/>
          </a:blip>
          <a:srcRect/>
          <a:stretch>
            <a:fillRect/>
          </a:stretch>
        </p:blipFill>
        <p:spPr bwMode="auto">
          <a:xfrm>
            <a:off x="1260432" y="2366453"/>
            <a:ext cx="7200000" cy="271873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987824" y="3284984"/>
            <a:ext cx="316835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pic>
        <p:nvPicPr>
          <p:cNvPr id="88069" name="Picture 5"/>
          <p:cNvPicPr>
            <a:picLocks noChangeAspect="1" noChangeArrowheads="1"/>
          </p:cNvPicPr>
          <p:nvPr/>
        </p:nvPicPr>
        <p:blipFill>
          <a:blip r:embed="rId3" cstate="screen"/>
          <a:srcRect/>
          <a:stretch>
            <a:fillRect/>
          </a:stretch>
        </p:blipFill>
        <p:spPr bwMode="auto">
          <a:xfrm>
            <a:off x="1115616" y="1340768"/>
            <a:ext cx="5400000" cy="3665694"/>
          </a:xfrm>
          <a:prstGeom prst="rect">
            <a:avLst/>
          </a:prstGeom>
          <a:ln>
            <a:noFill/>
          </a:ln>
          <a:effectLst>
            <a:softEdge rad="112500"/>
          </a:effectLst>
        </p:spPr>
      </p:pic>
      <p:sp>
        <p:nvSpPr>
          <p:cNvPr id="2" name="Titel 1"/>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Akkreditierte User?</a:t>
            </a:r>
            <a:endParaRPr lang="de-CH" dirty="0" smtClean="0"/>
          </a:p>
        </p:txBody>
      </p:sp>
      <p:sp>
        <p:nvSpPr>
          <p:cNvPr id="50179" name="Inhaltsplatzhalter 2"/>
          <p:cNvSpPr>
            <a:spLocks noGrp="1"/>
          </p:cNvSpPr>
          <p:nvPr>
            <p:ph idx="4294967295"/>
          </p:nvPr>
        </p:nvSpPr>
        <p:spPr/>
        <p:txBody>
          <a:bodyPr/>
          <a:lstStyle/>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p:txBody>
      </p:sp>
      <p:pic>
        <p:nvPicPr>
          <p:cNvPr id="88068" name="Picture 4"/>
          <p:cNvPicPr>
            <a:picLocks noChangeAspect="1" noChangeArrowheads="1"/>
          </p:cNvPicPr>
          <p:nvPr/>
        </p:nvPicPr>
        <p:blipFill>
          <a:blip r:embed="rId4" cstate="screen"/>
          <a:srcRect/>
          <a:stretch>
            <a:fillRect/>
          </a:stretch>
        </p:blipFill>
        <p:spPr bwMode="auto">
          <a:xfrm rot="916615">
            <a:off x="2610887" y="2248563"/>
            <a:ext cx="6408712" cy="4557306"/>
          </a:xfrm>
          <a:prstGeom prst="rect">
            <a:avLst/>
          </a:prstGeom>
          <a:ln/>
        </p:spPr>
        <p:style>
          <a:lnRef idx="2">
            <a:schemeClr val="dk1">
              <a:shade val="50000"/>
            </a:schemeClr>
          </a:lnRef>
          <a:fillRef idx="1">
            <a:schemeClr val="dk1"/>
          </a:fillRef>
          <a:effectRef idx="0">
            <a:schemeClr val="dk1"/>
          </a:effectRef>
          <a:fontRef idx="minor">
            <a:schemeClr val="lt1"/>
          </a:fontRef>
        </p:style>
      </p:pic>
      <p:sp>
        <p:nvSpPr>
          <p:cNvPr id="8" name="Rechteck 7"/>
          <p:cNvSpPr/>
          <p:nvPr/>
        </p:nvSpPr>
        <p:spPr>
          <a:xfrm rot="905735">
            <a:off x="4296265" y="3707731"/>
            <a:ext cx="3529227" cy="1475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9" name="Rechteck 8"/>
          <p:cNvSpPr/>
          <p:nvPr/>
        </p:nvSpPr>
        <p:spPr>
          <a:xfrm rot="905735">
            <a:off x="4225829" y="3883833"/>
            <a:ext cx="3529227" cy="2739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10" name="Rechteck 9"/>
          <p:cNvSpPr/>
          <p:nvPr/>
        </p:nvSpPr>
        <p:spPr>
          <a:xfrm rot="905735">
            <a:off x="3843381" y="5711711"/>
            <a:ext cx="4336888" cy="5917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987824" y="3284984"/>
            <a:ext cx="316835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2" name="Titel 1"/>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Fazit I – wo wir stehen</a:t>
            </a:r>
          </a:p>
        </p:txBody>
      </p:sp>
      <p:sp>
        <p:nvSpPr>
          <p:cNvPr id="50179" name="Inhaltsplatzhalter 2"/>
          <p:cNvSpPr>
            <a:spLocks noGrp="1"/>
          </p:cNvSpPr>
          <p:nvPr>
            <p:ph idx="4294967295"/>
          </p:nvPr>
        </p:nvSpPr>
        <p:spPr/>
        <p:txBody>
          <a:bodyPr/>
          <a:lstStyle/>
          <a:p>
            <a:pPr>
              <a:buFont typeface="Wingdings" pitchFamily="2" charset="2"/>
              <a:buNone/>
            </a:pPr>
            <a:endParaRPr lang="de-CH" dirty="0" smtClean="0"/>
          </a:p>
          <a:p>
            <a:r>
              <a:rPr lang="de-CH" dirty="0" smtClean="0"/>
              <a:t>Rudimentäre Daten nicht zugänglich</a:t>
            </a:r>
          </a:p>
          <a:p>
            <a:r>
              <a:rPr lang="de-CH" dirty="0" smtClean="0"/>
              <a:t>Schwieriger Zugangsprozess</a:t>
            </a:r>
          </a:p>
          <a:p>
            <a:r>
              <a:rPr lang="de-CH" dirty="0" smtClean="0"/>
              <a:t>Medien werden vermehrt Zugang verlangen</a:t>
            </a:r>
          </a:p>
          <a:p>
            <a:pPr>
              <a:buNone/>
            </a:pPr>
            <a:endParaRPr lang="de-CH" dirty="0" smtClean="0"/>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987824" y="3284984"/>
            <a:ext cx="316835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2" name="Titel 1"/>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Fazit II – was wir möchten </a:t>
            </a:r>
          </a:p>
        </p:txBody>
      </p:sp>
      <p:sp>
        <p:nvSpPr>
          <p:cNvPr id="50179" name="Inhaltsplatzhalter 2"/>
          <p:cNvSpPr>
            <a:spLocks noGrp="1"/>
          </p:cNvSpPr>
          <p:nvPr>
            <p:ph idx="4294967295"/>
          </p:nvPr>
        </p:nvSpPr>
        <p:spPr/>
        <p:txBody>
          <a:bodyPr/>
          <a:lstStyle/>
          <a:p>
            <a:pPr>
              <a:buFont typeface="Wingdings" pitchFamily="2" charset="2"/>
              <a:buNone/>
            </a:pPr>
            <a:endParaRPr lang="de-CH" dirty="0" smtClean="0"/>
          </a:p>
          <a:p>
            <a:r>
              <a:rPr lang="de-CH" dirty="0" smtClean="0"/>
              <a:t>Übersichtliche </a:t>
            </a:r>
            <a:r>
              <a:rPr lang="de-CH" dirty="0" err="1" smtClean="0"/>
              <a:t>Findmittel</a:t>
            </a:r>
            <a:endParaRPr lang="de-CH" dirty="0" smtClean="0"/>
          </a:p>
          <a:p>
            <a:r>
              <a:rPr lang="de-CH" dirty="0" smtClean="0"/>
              <a:t>Online Zugang zu Datenbanken</a:t>
            </a:r>
          </a:p>
          <a:p>
            <a:r>
              <a:rPr lang="de-CH" dirty="0" smtClean="0"/>
              <a:t>Klare Prozesse, rascher Zugang</a:t>
            </a:r>
          </a:p>
          <a:p>
            <a:r>
              <a:rPr lang="de-CH" dirty="0" smtClean="0"/>
              <a:t>Neues Selbstverständnis der Verwaltung</a:t>
            </a:r>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a:p>
            <a:pPr>
              <a:buFont typeface="Wingdings" pitchFamily="2" charset="2"/>
              <a:buNone/>
            </a:pPr>
            <a:endParaRPr lang="de-CH"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endParaRPr lang="de-CH" dirty="0" smtClean="0"/>
          </a:p>
        </p:txBody>
      </p:sp>
      <p:sp>
        <p:nvSpPr>
          <p:cNvPr id="52226" name="Rectangle 3"/>
          <p:cNvSpPr>
            <a:spLocks noGrp="1"/>
          </p:cNvSpPr>
          <p:nvPr>
            <p:ph type="body" idx="4294967295"/>
          </p:nvPr>
        </p:nvSpPr>
        <p:spPr/>
        <p:txBody>
          <a:bodyPr/>
          <a:lstStyle/>
          <a:p>
            <a:endParaRPr lang="de-CH" smtClean="0"/>
          </a:p>
          <a:p>
            <a:endParaRPr lang="de-CH" smtClean="0"/>
          </a:p>
          <a:p>
            <a:endParaRPr lang="de-CH" smtClean="0"/>
          </a:p>
          <a:p>
            <a:endParaRPr lang="de-CH" smtClean="0"/>
          </a:p>
          <a:p>
            <a:endParaRPr lang="de-CH" smtClean="0"/>
          </a:p>
          <a:p>
            <a:r>
              <a:rPr lang="de-CH" smtClean="0">
                <a:hlinkClick r:id="rId3"/>
              </a:rPr>
              <a:t>martin.stoll@sonntagszeitung.ch</a:t>
            </a:r>
            <a:endParaRPr lang="de-CH" smtClean="0"/>
          </a:p>
          <a:p>
            <a:r>
              <a:rPr lang="de-CH" smtClean="0"/>
              <a:t>Twitter zum Öffentlichkeitsgesetz:</a:t>
            </a:r>
          </a:p>
          <a:p>
            <a:pPr>
              <a:buFont typeface="Wingdings" pitchFamily="2" charset="2"/>
              <a:buNone/>
            </a:pPr>
            <a:r>
              <a:rPr lang="de-CH" smtClean="0"/>
              <a:t>		@freiedokumente</a:t>
            </a:r>
          </a:p>
          <a:p>
            <a:endParaRPr lang="de-CH" smtClean="0"/>
          </a:p>
        </p:txBody>
      </p:sp>
      <p:pic>
        <p:nvPicPr>
          <p:cNvPr id="5" name="Picture 3" descr="C:\Users\Martin Stoll\Desktop\og_icon.png"/>
          <p:cNvPicPr>
            <a:picLocks noChangeAspect="1" noChangeArrowheads="1"/>
          </p:cNvPicPr>
          <p:nvPr/>
        </p:nvPicPr>
        <p:blipFill>
          <a:blip r:embed="rId4" cstate="screen"/>
          <a:srcRect/>
          <a:stretch>
            <a:fillRect/>
          </a:stretch>
        </p:blipFill>
        <p:spPr bwMode="auto">
          <a:xfrm>
            <a:off x="5364163" y="333375"/>
            <a:ext cx="3284537" cy="3284538"/>
          </a:xfrm>
          <a:prstGeom prst="rect">
            <a:avLst/>
          </a:prstGeom>
          <a:noFill/>
          <a:ln w="9525">
            <a:noFill/>
            <a:miter lim="800000"/>
            <a:headEnd/>
            <a:tailEnd/>
          </a:ln>
        </p:spPr>
      </p:pic>
      <p:pic>
        <p:nvPicPr>
          <p:cNvPr id="6" name="Picture 3" descr="C:\Users\Martin Stoll\Desktop\og_icon.png"/>
          <p:cNvPicPr>
            <a:picLocks noChangeAspect="1" noChangeArrowheads="1"/>
          </p:cNvPicPr>
          <p:nvPr/>
        </p:nvPicPr>
        <p:blipFill>
          <a:blip r:embed="rId4" cstate="screen"/>
          <a:srcRect/>
          <a:stretch>
            <a:fillRect/>
          </a:stretch>
        </p:blipFill>
        <p:spPr bwMode="auto">
          <a:xfrm>
            <a:off x="3131840" y="1412776"/>
            <a:ext cx="1871663" cy="1873250"/>
          </a:xfrm>
          <a:prstGeom prst="rect">
            <a:avLst/>
          </a:prstGeom>
          <a:noFill/>
          <a:ln w="9525">
            <a:noFill/>
            <a:miter lim="800000"/>
            <a:headEnd/>
            <a:tailEnd/>
          </a:ln>
        </p:spPr>
      </p:pic>
      <p:pic>
        <p:nvPicPr>
          <p:cNvPr id="7" name="Picture 3" descr="C:\Users\Martin Stoll\Desktop\og_icon.png"/>
          <p:cNvPicPr>
            <a:picLocks noChangeAspect="1" noChangeArrowheads="1"/>
          </p:cNvPicPr>
          <p:nvPr/>
        </p:nvPicPr>
        <p:blipFill>
          <a:blip r:embed="rId5" cstate="screen"/>
          <a:srcRect/>
          <a:stretch>
            <a:fillRect/>
          </a:stretch>
        </p:blipFill>
        <p:spPr bwMode="auto">
          <a:xfrm>
            <a:off x="7092950" y="3716338"/>
            <a:ext cx="1441450" cy="1439862"/>
          </a:xfrm>
          <a:prstGeom prst="rect">
            <a:avLst/>
          </a:prstGeom>
          <a:noFill/>
          <a:ln w="9525">
            <a:noFill/>
            <a:miter lim="800000"/>
            <a:headEnd/>
            <a:tailEnd/>
          </a:ln>
        </p:spPr>
      </p:pic>
      <p:pic>
        <p:nvPicPr>
          <p:cNvPr id="8" name="Picture 3" descr="C:\Users\Martin Stoll\Desktop\og_icon.png"/>
          <p:cNvPicPr>
            <a:picLocks noChangeAspect="1" noChangeArrowheads="1"/>
          </p:cNvPicPr>
          <p:nvPr/>
        </p:nvPicPr>
        <p:blipFill>
          <a:blip r:embed="rId6" cstate="screen"/>
          <a:srcRect/>
          <a:stretch>
            <a:fillRect/>
          </a:stretch>
        </p:blipFill>
        <p:spPr bwMode="auto">
          <a:xfrm>
            <a:off x="1258888" y="5516563"/>
            <a:ext cx="722312" cy="72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sz="3600" b="1" dirty="0" smtClean="0">
                <a:solidFill>
                  <a:srgbClr val="FF0000"/>
                </a:solidFill>
              </a:rPr>
              <a:t>Ausgangspunkt Dokumente</a:t>
            </a:r>
          </a:p>
        </p:txBody>
      </p:sp>
      <p:sp>
        <p:nvSpPr>
          <p:cNvPr id="19458" name="Rectangle 4"/>
          <p:cNvSpPr>
            <a:spLocks noGrp="1"/>
          </p:cNvSpPr>
          <p:nvPr>
            <p:ph type="body" idx="1"/>
          </p:nvPr>
        </p:nvSpPr>
        <p:spPr/>
        <p:txBody>
          <a:bodyPr/>
          <a:lstStyle/>
          <a:p>
            <a:endParaRPr lang="de-CH" smtClean="0"/>
          </a:p>
          <a:p>
            <a:pPr>
              <a:buFont typeface="Wingdings" pitchFamily="2" charset="2"/>
              <a:buNone/>
            </a:pPr>
            <a:endParaRPr lang="de-CH" smtClean="0"/>
          </a:p>
        </p:txBody>
      </p:sp>
      <p:pic>
        <p:nvPicPr>
          <p:cNvPr id="199682" name="Picture 2"/>
          <p:cNvPicPr>
            <a:picLocks noChangeAspect="1" noChangeArrowheads="1"/>
          </p:cNvPicPr>
          <p:nvPr/>
        </p:nvPicPr>
        <p:blipFill>
          <a:blip r:embed="rId3" cstate="screen"/>
          <a:srcRect/>
          <a:stretch>
            <a:fillRect/>
          </a:stretch>
        </p:blipFill>
        <p:spPr bwMode="auto">
          <a:xfrm>
            <a:off x="6444208" y="3717032"/>
            <a:ext cx="2539965" cy="2808312"/>
          </a:xfrm>
          <a:prstGeom prst="rect">
            <a:avLst/>
          </a:prstGeom>
          <a:ln>
            <a:noFill/>
          </a:ln>
          <a:effectLst>
            <a:softEdge rad="112500"/>
          </a:effectLst>
        </p:spPr>
      </p:pic>
      <p:pic>
        <p:nvPicPr>
          <p:cNvPr id="1028" name="Picture 4"/>
          <p:cNvPicPr>
            <a:picLocks noChangeAspect="1" noChangeArrowheads="1"/>
          </p:cNvPicPr>
          <p:nvPr/>
        </p:nvPicPr>
        <p:blipFill>
          <a:blip r:embed="rId4" cstate="screen"/>
          <a:srcRect/>
          <a:stretch>
            <a:fillRect/>
          </a:stretch>
        </p:blipFill>
        <p:spPr bwMode="auto">
          <a:xfrm>
            <a:off x="1265486" y="1186190"/>
            <a:ext cx="5034706" cy="3060313"/>
          </a:xfrm>
          <a:prstGeom prst="rect">
            <a:avLst/>
          </a:prstGeom>
          <a:ln>
            <a:noFill/>
          </a:ln>
          <a:effectLst>
            <a:softEdge rad="112500"/>
          </a:effectLst>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#dataharvest13</a:t>
            </a:r>
          </a:p>
        </p:txBody>
      </p:sp>
      <p:sp>
        <p:nvSpPr>
          <p:cNvPr id="21506" name="Rectangle 3"/>
          <p:cNvSpPr>
            <a:spLocks noGrp="1"/>
          </p:cNvSpPr>
          <p:nvPr>
            <p:ph type="body" idx="1"/>
          </p:nvPr>
        </p:nvSpPr>
        <p:spPr/>
        <p:txBody>
          <a:bodyPr/>
          <a:lstStyle/>
          <a:p>
            <a:endParaRPr lang="de-CH" smtClean="0"/>
          </a:p>
        </p:txBody>
      </p:sp>
      <p:pic>
        <p:nvPicPr>
          <p:cNvPr id="21507" name="Picture 4"/>
          <p:cNvPicPr>
            <a:picLocks noChangeAspect="1" noChangeArrowheads="1"/>
          </p:cNvPicPr>
          <p:nvPr/>
        </p:nvPicPr>
        <p:blipFill>
          <a:blip r:embed="rId3" cstate="screen"/>
          <a:srcRect/>
          <a:stretch>
            <a:fillRect/>
          </a:stretch>
        </p:blipFill>
        <p:spPr bwMode="auto">
          <a:xfrm>
            <a:off x="971600" y="1628800"/>
            <a:ext cx="7200000" cy="451224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6" name="Shape 259"/>
          <p:cNvSpPr>
            <a:spLocks noChangeArrowheads="1"/>
          </p:cNvSpPr>
          <p:nvPr/>
        </p:nvSpPr>
        <p:spPr bwMode="auto">
          <a:xfrm rot="-13322">
            <a:off x="942928" y="4135438"/>
            <a:ext cx="2400300" cy="2397125"/>
          </a:xfrm>
          <a:prstGeom prst="homePlate">
            <a:avLst>
              <a:gd name="adj" fmla="val 18042"/>
            </a:avLst>
          </a:prstGeom>
          <a:solidFill>
            <a:schemeClr val="tx1">
              <a:lumMod val="50000"/>
            </a:schemeClr>
          </a:solidFill>
          <a:ln w="19050">
            <a:solidFill>
              <a:schemeClr val="tx2"/>
            </a:solidFill>
            <a:round/>
            <a:headEnd/>
            <a:tailEnd/>
          </a:ln>
        </p:spPr>
        <p:txBody>
          <a:bodyPr lIns="91425" tIns="91425" rIns="91425" bIns="91425" anchor="ctr"/>
          <a:lstStyle/>
          <a:p>
            <a:pPr defTabSz="457200"/>
            <a:endParaRPr lang="de-CH">
              <a:latin typeface="Calibri" pitchFamily="34" charset="0"/>
            </a:endParaRPr>
          </a:p>
        </p:txBody>
      </p:sp>
      <p:sp>
        <p:nvSpPr>
          <p:cNvPr id="23564" name="Shape 256"/>
          <p:cNvSpPr>
            <a:spLocks noChangeArrowheads="1"/>
          </p:cNvSpPr>
          <p:nvPr/>
        </p:nvSpPr>
        <p:spPr bwMode="auto">
          <a:xfrm rot="5407306">
            <a:off x="6275195" y="1379537"/>
            <a:ext cx="2400300" cy="2397125"/>
          </a:xfrm>
          <a:prstGeom prst="homePlate">
            <a:avLst>
              <a:gd name="adj" fmla="val 18042"/>
            </a:avLst>
          </a:prstGeom>
          <a:solidFill>
            <a:schemeClr val="tx1">
              <a:lumMod val="50000"/>
            </a:schemeClr>
          </a:solidFill>
          <a:ln w="19050">
            <a:solidFill>
              <a:schemeClr val="tx2"/>
            </a:solidFill>
            <a:round/>
            <a:headEnd/>
            <a:tailEnd/>
          </a:ln>
        </p:spPr>
        <p:txBody>
          <a:bodyPr lIns="91425" tIns="91425" rIns="91425" bIns="91425" anchor="ctr"/>
          <a:lstStyle/>
          <a:p>
            <a:pPr defTabSz="457200"/>
            <a:endParaRPr lang="de-CH">
              <a:latin typeface="Calibri" pitchFamily="34" charset="0"/>
            </a:endParaRPr>
          </a:p>
        </p:txBody>
      </p:sp>
      <p:sp>
        <p:nvSpPr>
          <p:cNvPr id="27033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Beschaffungsatlas</a:t>
            </a:r>
          </a:p>
        </p:txBody>
      </p:sp>
      <p:sp>
        <p:nvSpPr>
          <p:cNvPr id="23554" name="Rectangle 3"/>
          <p:cNvSpPr>
            <a:spLocks noGrp="1"/>
          </p:cNvSpPr>
          <p:nvPr>
            <p:ph type="body" idx="1"/>
          </p:nvPr>
        </p:nvSpPr>
        <p:spPr/>
        <p:txBody>
          <a:bodyPr/>
          <a:lstStyle/>
          <a:p>
            <a:endParaRPr lang="de-CH" dirty="0" smtClean="0"/>
          </a:p>
        </p:txBody>
      </p:sp>
      <p:sp>
        <p:nvSpPr>
          <p:cNvPr id="23560" name="Shape 272"/>
          <p:cNvSpPr txBox="1">
            <a:spLocks noChangeArrowheads="1"/>
          </p:cNvSpPr>
          <p:nvPr/>
        </p:nvSpPr>
        <p:spPr bwMode="auto">
          <a:xfrm>
            <a:off x="989013" y="5662613"/>
            <a:ext cx="1806575" cy="477837"/>
          </a:xfrm>
          <a:prstGeom prst="rect">
            <a:avLst/>
          </a:prstGeom>
          <a:noFill/>
          <a:ln w="9525">
            <a:noFill/>
            <a:miter lim="800000"/>
            <a:headEnd/>
            <a:tailEnd/>
          </a:ln>
        </p:spPr>
        <p:txBody>
          <a:bodyPr lIns="91425" tIns="91425" rIns="91425" bIns="91425"/>
          <a:lstStyle/>
          <a:p>
            <a:pPr algn="ctr" defTabSz="457200"/>
            <a:r>
              <a:rPr lang="de-DE" sz="2400" b="1" dirty="0" smtClean="0">
                <a:solidFill>
                  <a:srgbClr val="FF0000"/>
                </a:solidFill>
                <a:latin typeface="Avenir Next Condensed Medium"/>
                <a:ea typeface="Impact" pitchFamily="34" charset="0"/>
                <a:cs typeface="Avenir Next Condensed Medium"/>
                <a:sym typeface="Impact" pitchFamily="34" charset="0"/>
              </a:rPr>
              <a:t>80 000 Beamte</a:t>
            </a:r>
            <a:endParaRPr lang="de-DE" sz="2400" b="1" dirty="0">
              <a:solidFill>
                <a:srgbClr val="FF0000"/>
              </a:solidFill>
              <a:latin typeface="Avenir Next Condensed Medium"/>
              <a:ea typeface="Impact" pitchFamily="34" charset="0"/>
              <a:cs typeface="Avenir Next Condensed Medium"/>
              <a:sym typeface="Impact" pitchFamily="34" charset="0"/>
            </a:endParaRPr>
          </a:p>
        </p:txBody>
      </p:sp>
      <p:sp>
        <p:nvSpPr>
          <p:cNvPr id="23561" name="Shape 270"/>
          <p:cNvSpPr txBox="1">
            <a:spLocks noChangeArrowheads="1"/>
          </p:cNvSpPr>
          <p:nvPr/>
        </p:nvSpPr>
        <p:spPr bwMode="auto">
          <a:xfrm>
            <a:off x="6084168" y="2924944"/>
            <a:ext cx="2808312" cy="504825"/>
          </a:xfrm>
          <a:prstGeom prst="rect">
            <a:avLst/>
          </a:prstGeom>
          <a:noFill/>
          <a:ln w="9525">
            <a:noFill/>
            <a:miter lim="800000"/>
            <a:headEnd/>
            <a:tailEnd/>
          </a:ln>
        </p:spPr>
        <p:txBody>
          <a:bodyPr lIns="91425" tIns="91425" rIns="91425" bIns="91425"/>
          <a:lstStyle/>
          <a:p>
            <a:pPr algn="ctr" defTabSz="457200"/>
            <a:r>
              <a:rPr lang="de-DE" sz="2400" b="1" dirty="0" smtClean="0">
                <a:solidFill>
                  <a:srgbClr val="FF0000"/>
                </a:solidFill>
                <a:latin typeface="Avenir Next Condensed Medium"/>
                <a:ea typeface="Impact" pitchFamily="34" charset="0"/>
                <a:cs typeface="Avenir Next Condensed Medium"/>
                <a:sym typeface="Impact" pitchFamily="34" charset="0"/>
              </a:rPr>
              <a:t>430 Zulieferer</a:t>
            </a:r>
            <a:endParaRPr lang="de-DE" sz="2400" b="1" dirty="0">
              <a:solidFill>
                <a:srgbClr val="FF0000"/>
              </a:solidFill>
              <a:latin typeface="Avenir Next Condensed Medium"/>
              <a:ea typeface="Impact" pitchFamily="34" charset="0"/>
              <a:cs typeface="Avenir Next Condensed Medium"/>
              <a:sym typeface="Impact" pitchFamily="34" charset="0"/>
            </a:endParaRPr>
          </a:p>
        </p:txBody>
      </p:sp>
      <p:sp>
        <p:nvSpPr>
          <p:cNvPr id="23562" name="Shape 261"/>
          <p:cNvSpPr>
            <a:spLocks noChangeArrowheads="1"/>
          </p:cNvSpPr>
          <p:nvPr/>
        </p:nvSpPr>
        <p:spPr bwMode="auto">
          <a:xfrm>
            <a:off x="4035797" y="4635500"/>
            <a:ext cx="1184275" cy="1193800"/>
          </a:xfrm>
          <a:prstGeom prst="ellipse">
            <a:avLst/>
          </a:prstGeom>
          <a:solidFill>
            <a:srgbClr val="E06666"/>
          </a:solidFill>
          <a:ln w="19050">
            <a:solidFill>
              <a:schemeClr val="tx2"/>
            </a:solidFill>
            <a:round/>
            <a:headEnd/>
            <a:tailEnd/>
          </a:ln>
        </p:spPr>
        <p:txBody>
          <a:bodyPr lIns="91425" tIns="91425" rIns="91425" bIns="91425" anchor="ctr"/>
          <a:lstStyle/>
          <a:p>
            <a:pPr defTabSz="457200"/>
            <a:endParaRPr lang="de-CH">
              <a:latin typeface="Calibri" pitchFamily="34" charset="0"/>
            </a:endParaRPr>
          </a:p>
        </p:txBody>
      </p:sp>
      <p:sp>
        <p:nvSpPr>
          <p:cNvPr id="23565" name="Shape 257"/>
          <p:cNvSpPr>
            <a:spLocks noChangeArrowheads="1"/>
          </p:cNvSpPr>
          <p:nvPr/>
        </p:nvSpPr>
        <p:spPr bwMode="auto">
          <a:xfrm rot="-10798710">
            <a:off x="6275706" y="4127768"/>
            <a:ext cx="2400300" cy="2397125"/>
          </a:xfrm>
          <a:prstGeom prst="homePlate">
            <a:avLst>
              <a:gd name="adj" fmla="val 18042"/>
            </a:avLst>
          </a:prstGeom>
          <a:solidFill>
            <a:schemeClr val="tx1">
              <a:lumMod val="50000"/>
            </a:schemeClr>
          </a:solidFill>
          <a:ln w="19050">
            <a:solidFill>
              <a:schemeClr val="tx2"/>
            </a:solidFill>
            <a:round/>
            <a:headEnd/>
            <a:tailEnd/>
          </a:ln>
        </p:spPr>
        <p:txBody>
          <a:bodyPr lIns="91425" tIns="91425" rIns="91425" bIns="91425" anchor="ctr"/>
          <a:lstStyle/>
          <a:p>
            <a:pPr defTabSz="457200"/>
            <a:endParaRPr lang="de-CH">
              <a:latin typeface="Calibri" pitchFamily="34" charset="0"/>
            </a:endParaRPr>
          </a:p>
        </p:txBody>
      </p:sp>
      <p:sp>
        <p:nvSpPr>
          <p:cNvPr id="23567" name="Shape 262"/>
          <p:cNvSpPr>
            <a:spLocks noChangeArrowheads="1"/>
          </p:cNvSpPr>
          <p:nvPr/>
        </p:nvSpPr>
        <p:spPr bwMode="auto">
          <a:xfrm>
            <a:off x="4156447" y="2251075"/>
            <a:ext cx="1063625" cy="1177925"/>
          </a:xfrm>
          <a:prstGeom prst="rect">
            <a:avLst/>
          </a:prstGeom>
          <a:blipFill dpi="0" rotWithShape="1">
            <a:blip r:embed="rId3" cstate="screen"/>
            <a:srcRect/>
            <a:stretch>
              <a:fillRect/>
            </a:stretch>
          </a:blipFill>
          <a:ln w="9525">
            <a:noFill/>
            <a:miter lim="800000"/>
            <a:headEnd/>
            <a:tailEnd/>
          </a:ln>
        </p:spPr>
        <p:txBody>
          <a:bodyPr/>
          <a:lstStyle/>
          <a:p>
            <a:endParaRPr lang="de-CH"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3568" name="Shape 263"/>
          <p:cNvSpPr txBox="1">
            <a:spLocks noChangeArrowheads="1"/>
          </p:cNvSpPr>
          <p:nvPr/>
        </p:nvSpPr>
        <p:spPr bwMode="auto">
          <a:xfrm>
            <a:off x="4067944" y="4673823"/>
            <a:ext cx="1174750" cy="987425"/>
          </a:xfrm>
          <a:prstGeom prst="rect">
            <a:avLst/>
          </a:prstGeom>
          <a:noFill/>
          <a:ln w="9525">
            <a:noFill/>
            <a:miter lim="800000"/>
            <a:headEnd/>
            <a:tailEnd/>
          </a:ln>
        </p:spPr>
        <p:txBody>
          <a:bodyPr lIns="91425" tIns="91425" rIns="91425" bIns="91425" anchor="ctr"/>
          <a:lstStyle/>
          <a:p>
            <a:pPr algn="ctr" defTabSz="457200"/>
            <a:r>
              <a:rPr lang="de-DE" sz="2400" dirty="0">
                <a:latin typeface="Avenir Next Condensed Medium"/>
                <a:ea typeface="Impact" pitchFamily="34" charset="0"/>
                <a:cs typeface="Avenir Next Condensed Medium"/>
                <a:sym typeface="Impact" pitchFamily="34" charset="0"/>
              </a:rPr>
              <a:t>Daten</a:t>
            </a:r>
          </a:p>
          <a:p>
            <a:pPr algn="ctr" defTabSz="457200"/>
            <a:r>
              <a:rPr lang="de-DE" sz="2400" dirty="0" err="1">
                <a:latin typeface="Avenir Next Condensed Medium"/>
                <a:ea typeface="Impact" pitchFamily="34" charset="0"/>
                <a:cs typeface="Avenir Next Condensed Medium"/>
                <a:sym typeface="Impact" pitchFamily="34" charset="0"/>
              </a:rPr>
              <a:t>fusion</a:t>
            </a:r>
            <a:endParaRPr lang="de-DE" sz="2400" dirty="0">
              <a:latin typeface="Avenir Next Condensed Medium"/>
              <a:ea typeface="Impact" pitchFamily="34" charset="0"/>
              <a:cs typeface="Avenir Next Condensed Medium"/>
              <a:sym typeface="Impact" pitchFamily="34" charset="0"/>
            </a:endParaRPr>
          </a:p>
        </p:txBody>
      </p:sp>
      <p:sp>
        <p:nvSpPr>
          <p:cNvPr id="23569" name="Shape 264"/>
          <p:cNvSpPr>
            <a:spLocks noChangeArrowheads="1"/>
          </p:cNvSpPr>
          <p:nvPr/>
        </p:nvSpPr>
        <p:spPr bwMode="auto">
          <a:xfrm>
            <a:off x="6660232" y="1700808"/>
            <a:ext cx="1600200" cy="1073150"/>
          </a:xfrm>
          <a:prstGeom prst="rect">
            <a:avLst/>
          </a:prstGeom>
          <a:blipFill dpi="0" rotWithShape="1">
            <a:blip r:embed="rId4" cstate="screen"/>
            <a:srcRect/>
            <a:stretch>
              <a:fillRect/>
            </a:stretch>
          </a:blipFill>
          <a:ln w="9525">
            <a:noFill/>
            <a:miter lim="800000"/>
            <a:headEnd/>
            <a:tailEnd/>
          </a:ln>
        </p:spPr>
        <p:txBody>
          <a:bodyPr/>
          <a:lstStyle/>
          <a:p>
            <a:endParaRPr lang="de-CH"/>
          </a:p>
        </p:txBody>
      </p:sp>
      <p:grpSp>
        <p:nvGrpSpPr>
          <p:cNvPr id="23570" name="Shape 265"/>
          <p:cNvGrpSpPr>
            <a:grpSpLocks/>
          </p:cNvGrpSpPr>
          <p:nvPr/>
        </p:nvGrpSpPr>
        <p:grpSpPr bwMode="auto">
          <a:xfrm>
            <a:off x="1402680" y="4341813"/>
            <a:ext cx="1081088" cy="1295400"/>
            <a:chOff x="4120987" y="968771"/>
            <a:chExt cx="1081676" cy="1294348"/>
          </a:xfrm>
        </p:grpSpPr>
        <p:sp>
          <p:nvSpPr>
            <p:cNvPr id="23576" name="Shape 266"/>
            <p:cNvSpPr>
              <a:spLocks noChangeArrowheads="1"/>
            </p:cNvSpPr>
            <p:nvPr/>
          </p:nvSpPr>
          <p:spPr bwMode="auto">
            <a:xfrm>
              <a:off x="4436912" y="968771"/>
              <a:ext cx="587976" cy="1062796"/>
            </a:xfrm>
            <a:prstGeom prst="rect">
              <a:avLst/>
            </a:prstGeom>
            <a:blipFill dpi="0" rotWithShape="1">
              <a:blip r:embed="rId5" cstate="screen"/>
              <a:srcRect/>
              <a:stretch>
                <a:fillRect/>
              </a:stretch>
            </a:blipFill>
            <a:ln w="9525">
              <a:noFill/>
              <a:miter lim="800000"/>
              <a:headEnd/>
              <a:tailEnd/>
            </a:ln>
          </p:spPr>
          <p:txBody>
            <a:bodyPr/>
            <a:lstStyle/>
            <a:p>
              <a:endParaRPr lang="de-CH"/>
            </a:p>
          </p:txBody>
        </p:sp>
        <p:sp>
          <p:nvSpPr>
            <p:cNvPr id="23577" name="Shape 267"/>
            <p:cNvSpPr>
              <a:spLocks noChangeArrowheads="1"/>
            </p:cNvSpPr>
            <p:nvPr/>
          </p:nvSpPr>
          <p:spPr bwMode="auto">
            <a:xfrm>
              <a:off x="4120987" y="1022671"/>
              <a:ext cx="587976" cy="1062796"/>
            </a:xfrm>
            <a:prstGeom prst="rect">
              <a:avLst/>
            </a:prstGeom>
            <a:blipFill dpi="0" rotWithShape="1">
              <a:blip r:embed="rId5" cstate="screen"/>
              <a:srcRect/>
              <a:stretch>
                <a:fillRect/>
              </a:stretch>
            </a:blipFill>
            <a:ln w="9525">
              <a:noFill/>
              <a:miter lim="800000"/>
              <a:headEnd/>
              <a:tailEnd/>
            </a:ln>
          </p:spPr>
          <p:txBody>
            <a:bodyPr/>
            <a:lstStyle/>
            <a:p>
              <a:endParaRPr lang="de-CH"/>
            </a:p>
          </p:txBody>
        </p:sp>
        <p:sp>
          <p:nvSpPr>
            <p:cNvPr id="23578" name="Shape 268"/>
            <p:cNvSpPr>
              <a:spLocks noChangeArrowheads="1"/>
            </p:cNvSpPr>
            <p:nvPr/>
          </p:nvSpPr>
          <p:spPr bwMode="auto">
            <a:xfrm>
              <a:off x="4278011" y="1200323"/>
              <a:ext cx="637964" cy="1062796"/>
            </a:xfrm>
            <a:prstGeom prst="rect">
              <a:avLst/>
            </a:prstGeom>
            <a:blipFill dpi="0" rotWithShape="1">
              <a:blip r:embed="rId6" cstate="screen"/>
              <a:srcRect/>
              <a:stretch>
                <a:fillRect/>
              </a:stretch>
            </a:blipFill>
            <a:ln w="9525">
              <a:noFill/>
              <a:miter lim="800000"/>
              <a:headEnd/>
              <a:tailEnd/>
            </a:ln>
          </p:spPr>
          <p:txBody>
            <a:bodyPr/>
            <a:lstStyle/>
            <a:p>
              <a:endParaRPr lang="de-CH"/>
            </a:p>
          </p:txBody>
        </p:sp>
        <p:sp>
          <p:nvSpPr>
            <p:cNvPr id="23579" name="Shape 269"/>
            <p:cNvSpPr>
              <a:spLocks noChangeArrowheads="1"/>
            </p:cNvSpPr>
            <p:nvPr/>
          </p:nvSpPr>
          <p:spPr bwMode="auto">
            <a:xfrm>
              <a:off x="4614687" y="1144773"/>
              <a:ext cx="587976" cy="1062796"/>
            </a:xfrm>
            <a:prstGeom prst="rect">
              <a:avLst/>
            </a:prstGeom>
            <a:blipFill dpi="0" rotWithShape="1">
              <a:blip r:embed="rId5" cstate="screen"/>
              <a:srcRect/>
              <a:stretch>
                <a:fillRect/>
              </a:stretch>
            </a:blipFill>
            <a:ln w="9525">
              <a:noFill/>
              <a:miter lim="800000"/>
              <a:headEnd/>
              <a:tailEnd/>
            </a:ln>
          </p:spPr>
          <p:txBody>
            <a:bodyPr/>
            <a:lstStyle/>
            <a:p>
              <a:endParaRPr lang="de-CH"/>
            </a:p>
          </p:txBody>
        </p:sp>
      </p:grpSp>
      <p:sp>
        <p:nvSpPr>
          <p:cNvPr id="23573" name="Shape 279"/>
          <p:cNvSpPr txBox="1">
            <a:spLocks noChangeArrowheads="1"/>
          </p:cNvSpPr>
          <p:nvPr/>
        </p:nvSpPr>
        <p:spPr bwMode="auto">
          <a:xfrm>
            <a:off x="6516216" y="5589240"/>
            <a:ext cx="2156991" cy="804863"/>
          </a:xfrm>
          <a:prstGeom prst="rect">
            <a:avLst/>
          </a:prstGeom>
          <a:noFill/>
          <a:ln w="9525">
            <a:noFill/>
            <a:miter lim="800000"/>
            <a:headEnd/>
            <a:tailEnd/>
          </a:ln>
        </p:spPr>
        <p:txBody>
          <a:bodyPr lIns="91425" tIns="91425" rIns="91425" bIns="91425"/>
          <a:lstStyle/>
          <a:p>
            <a:pPr algn="ctr" defTabSz="457200"/>
            <a:r>
              <a:rPr lang="de-DE" sz="2400" b="1" dirty="0">
                <a:solidFill>
                  <a:srgbClr val="FF0000"/>
                </a:solidFill>
                <a:latin typeface="Avenir Next Condensed Medium"/>
                <a:ea typeface="Impact" pitchFamily="34" charset="0"/>
                <a:cs typeface="Avenir Next Condensed Medium"/>
                <a:sym typeface="Impact" pitchFamily="34" charset="0"/>
              </a:rPr>
              <a:t>40 000 Begünstigte</a:t>
            </a:r>
          </a:p>
        </p:txBody>
      </p:sp>
      <p:sp>
        <p:nvSpPr>
          <p:cNvPr id="23574" name="Shape 280"/>
          <p:cNvSpPr txBox="1">
            <a:spLocks noChangeArrowheads="1"/>
          </p:cNvSpPr>
          <p:nvPr/>
        </p:nvSpPr>
        <p:spPr bwMode="auto">
          <a:xfrm>
            <a:off x="395536" y="2914774"/>
            <a:ext cx="3600400" cy="658242"/>
          </a:xfrm>
          <a:prstGeom prst="rect">
            <a:avLst/>
          </a:prstGeom>
          <a:noFill/>
          <a:ln w="9525">
            <a:noFill/>
            <a:miter lim="800000"/>
            <a:headEnd/>
            <a:tailEnd/>
          </a:ln>
        </p:spPr>
        <p:txBody>
          <a:bodyPr lIns="91425" tIns="91425" rIns="91425" bIns="91425"/>
          <a:lstStyle/>
          <a:p>
            <a:pPr algn="ctr" defTabSz="457200"/>
            <a:r>
              <a:rPr lang="de-DE" sz="2400" b="1" dirty="0">
                <a:solidFill>
                  <a:srgbClr val="FF0000"/>
                </a:solidFill>
                <a:latin typeface="Avenir Next Condensed Medium"/>
                <a:ea typeface="Impact" pitchFamily="34" charset="0"/>
                <a:cs typeface="Avenir Next Condensed Medium"/>
                <a:sym typeface="Impact" pitchFamily="34" charset="0"/>
              </a:rPr>
              <a:t>10 </a:t>
            </a:r>
            <a:r>
              <a:rPr lang="de-DE" sz="2400" b="1" dirty="0" smtClean="0">
                <a:solidFill>
                  <a:srgbClr val="FF0000"/>
                </a:solidFill>
                <a:latin typeface="Avenir Next Condensed Medium"/>
                <a:ea typeface="Impact" pitchFamily="34" charset="0"/>
                <a:cs typeface="Avenir Next Condensed Medium"/>
                <a:sym typeface="Impact" pitchFamily="34" charset="0"/>
              </a:rPr>
              <a:t>Staatskalender</a:t>
            </a:r>
            <a:endParaRPr lang="de-DE" sz="2400" b="1" dirty="0">
              <a:solidFill>
                <a:srgbClr val="FF0000"/>
              </a:solidFill>
              <a:latin typeface="Avenir Next Condensed Medium"/>
              <a:ea typeface="Impact" pitchFamily="34" charset="0"/>
              <a:cs typeface="Avenir Next Condensed Medium"/>
              <a:sym typeface="Impact" pitchFamily="34" charset="0"/>
            </a:endParaRPr>
          </a:p>
        </p:txBody>
      </p:sp>
      <p:sp>
        <p:nvSpPr>
          <p:cNvPr id="23575" name="Shape 281"/>
          <p:cNvSpPr>
            <a:spLocks noChangeArrowheads="1"/>
          </p:cNvSpPr>
          <p:nvPr/>
        </p:nvSpPr>
        <p:spPr bwMode="auto">
          <a:xfrm>
            <a:off x="899592" y="1484784"/>
            <a:ext cx="2376264" cy="1584176"/>
          </a:xfrm>
          <a:prstGeom prst="rect">
            <a:avLst/>
          </a:prstGeom>
          <a:blipFill dpi="0" rotWithShape="1">
            <a:blip r:embed="rId7" cstate="screen">
              <a:lum bright="10000"/>
            </a:blip>
            <a:srcRect/>
            <a:stretch>
              <a:fillRect/>
            </a:stretch>
          </a:blipFill>
          <a:ln w="9525">
            <a:noFill/>
            <a:miter lim="800000"/>
            <a:headEnd/>
            <a:tailEnd/>
          </a:ln>
        </p:spPr>
        <p:txBody>
          <a:bodyPr/>
          <a:lstStyle/>
          <a:p>
            <a:endParaRPr lang="de-CH"/>
          </a:p>
        </p:txBody>
      </p:sp>
      <p:sp>
        <p:nvSpPr>
          <p:cNvPr id="32" name="Shape 276"/>
          <p:cNvSpPr>
            <a:spLocks noChangeArrowheads="1"/>
          </p:cNvSpPr>
          <p:nvPr/>
        </p:nvSpPr>
        <p:spPr bwMode="auto">
          <a:xfrm>
            <a:off x="7302326" y="4216946"/>
            <a:ext cx="654050" cy="1084262"/>
          </a:xfrm>
          <a:prstGeom prst="rect">
            <a:avLst/>
          </a:prstGeom>
          <a:blipFill dpi="0" rotWithShape="1">
            <a:blip r:embed="rId8" cstate="screen"/>
            <a:srcRect/>
            <a:stretch>
              <a:fillRect/>
            </a:stretch>
          </a:blipFill>
          <a:ln w="9525">
            <a:noFill/>
            <a:miter lim="800000"/>
            <a:headEnd/>
            <a:tailEnd/>
          </a:ln>
        </p:spPr>
        <p:txBody>
          <a:bodyPr/>
          <a:lstStyle/>
          <a:p>
            <a:endParaRPr lang="de-CH"/>
          </a:p>
        </p:txBody>
      </p:sp>
      <p:sp>
        <p:nvSpPr>
          <p:cNvPr id="33" name="Shape 276"/>
          <p:cNvSpPr>
            <a:spLocks noChangeArrowheads="1"/>
          </p:cNvSpPr>
          <p:nvPr/>
        </p:nvSpPr>
        <p:spPr bwMode="auto">
          <a:xfrm>
            <a:off x="6726262" y="4288954"/>
            <a:ext cx="654050" cy="1084262"/>
          </a:xfrm>
          <a:prstGeom prst="rect">
            <a:avLst/>
          </a:prstGeom>
          <a:blipFill dpi="0" rotWithShape="1">
            <a:blip r:embed="rId8" cstate="screen"/>
            <a:srcRect/>
            <a:stretch>
              <a:fillRect/>
            </a:stretch>
          </a:blipFill>
          <a:ln w="9525">
            <a:noFill/>
            <a:miter lim="800000"/>
            <a:headEnd/>
            <a:tailEnd/>
          </a:ln>
        </p:spPr>
        <p:txBody>
          <a:bodyPr/>
          <a:lstStyle/>
          <a:p>
            <a:endParaRPr lang="de-CH"/>
          </a:p>
        </p:txBody>
      </p:sp>
      <p:sp>
        <p:nvSpPr>
          <p:cNvPr id="34" name="Shape 276"/>
          <p:cNvSpPr>
            <a:spLocks noChangeArrowheads="1"/>
          </p:cNvSpPr>
          <p:nvPr/>
        </p:nvSpPr>
        <p:spPr bwMode="auto">
          <a:xfrm>
            <a:off x="7092280" y="4581128"/>
            <a:ext cx="654050" cy="1084262"/>
          </a:xfrm>
          <a:prstGeom prst="rect">
            <a:avLst/>
          </a:prstGeom>
          <a:blipFill dpi="0" rotWithShape="1">
            <a:blip r:embed="rId8" cstate="screen"/>
            <a:srcRect/>
            <a:stretch>
              <a:fillRect/>
            </a:stretch>
          </a:blipFill>
          <a:ln w="9525">
            <a:noFill/>
            <a:miter lim="800000"/>
            <a:headEnd/>
            <a:tailEnd/>
          </a:ln>
        </p:spPr>
        <p:txBody>
          <a:bodyPr/>
          <a:lstStyle/>
          <a:p>
            <a:endParaRPr lang="de-CH"/>
          </a:p>
        </p:txBody>
      </p:sp>
      <p:sp>
        <p:nvSpPr>
          <p:cNvPr id="35" name="Shape 276"/>
          <p:cNvSpPr>
            <a:spLocks noChangeArrowheads="1"/>
          </p:cNvSpPr>
          <p:nvPr/>
        </p:nvSpPr>
        <p:spPr bwMode="auto">
          <a:xfrm>
            <a:off x="7740352" y="4360962"/>
            <a:ext cx="654050" cy="1084262"/>
          </a:xfrm>
          <a:prstGeom prst="rect">
            <a:avLst/>
          </a:prstGeom>
          <a:blipFill dpi="0" rotWithShape="1">
            <a:blip r:embed="rId8" cstate="screen"/>
            <a:srcRect/>
            <a:stretch>
              <a:fillRect/>
            </a:stretch>
          </a:blipFill>
          <a:ln w="9525">
            <a:noFill/>
            <a:miter lim="800000"/>
            <a:headEnd/>
            <a:tailEnd/>
          </a:ln>
        </p:spPr>
        <p:txBody>
          <a:bodyP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60"/>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2355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5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5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5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6" grpId="0" animBg="1"/>
      <p:bldP spid="23564" grpId="0" animBg="1"/>
      <p:bldP spid="23554" grpId="0" build="p"/>
      <p:bldP spid="23560" grpId="0"/>
      <p:bldP spid="23561" grpId="0"/>
      <p:bldP spid="23562" grpId="0" animBg="1"/>
      <p:bldP spid="23565" grpId="0" animBg="1"/>
      <p:bldP spid="23568" grpId="0"/>
      <p:bldP spid="23569" grpId="0" animBg="1"/>
      <p:bldP spid="23573" grpId="0"/>
      <p:bldP spid="23574" grpId="0"/>
      <p:bldP spid="23575" grpId="0" animBg="1"/>
      <p:bldP spid="32" grpId="0"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Beschaffungsatlas</a:t>
            </a:r>
            <a:endParaRPr lang="de-CH" dirty="0" smtClean="0"/>
          </a:p>
        </p:txBody>
      </p:sp>
      <p:sp>
        <p:nvSpPr>
          <p:cNvPr id="25602" name="Rectangle 3"/>
          <p:cNvSpPr>
            <a:spLocks noGrp="1"/>
          </p:cNvSpPr>
          <p:nvPr>
            <p:ph type="body" idx="1"/>
          </p:nvPr>
        </p:nvSpPr>
        <p:spPr/>
        <p:txBody>
          <a:bodyPr/>
          <a:lstStyle/>
          <a:p>
            <a:endParaRPr lang="de-CH" smtClean="0"/>
          </a:p>
        </p:txBody>
      </p:sp>
      <p:pic>
        <p:nvPicPr>
          <p:cNvPr id="25603" name="Bild 3" descr="gr5.png"/>
          <p:cNvPicPr>
            <a:picLocks noChangeAspect="1"/>
          </p:cNvPicPr>
          <p:nvPr/>
        </p:nvPicPr>
        <p:blipFill>
          <a:blip r:embed="rId3" cstate="screen"/>
          <a:srcRect/>
          <a:stretch>
            <a:fillRect/>
          </a:stretch>
        </p:blipFill>
        <p:spPr bwMode="auto">
          <a:xfrm>
            <a:off x="972000" y="1769480"/>
            <a:ext cx="7200000" cy="4755864"/>
          </a:xfrm>
          <a:prstGeom prst="rect">
            <a:avLst/>
          </a:prstGeom>
          <a:ln>
            <a:noFill/>
          </a:ln>
          <a:effectLst>
            <a:softEdge rad="112500"/>
          </a:effectLst>
        </p:spPr>
      </p:pic>
      <p:pic>
        <p:nvPicPr>
          <p:cNvPr id="5" name="Bild 3" descr="gr7.png"/>
          <p:cNvPicPr>
            <a:picLocks noChangeAspect="1"/>
          </p:cNvPicPr>
          <p:nvPr/>
        </p:nvPicPr>
        <p:blipFill>
          <a:blip r:embed="rId4" cstate="screen"/>
          <a:srcRect/>
          <a:stretch>
            <a:fillRect/>
          </a:stretch>
        </p:blipFill>
        <p:spPr bwMode="auto">
          <a:xfrm rot="775315">
            <a:off x="1780171" y="1908668"/>
            <a:ext cx="6183761" cy="406775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Beschaffungsatlas</a:t>
            </a:r>
            <a:endParaRPr lang="de-CH" dirty="0" smtClean="0"/>
          </a:p>
        </p:txBody>
      </p:sp>
      <p:pic>
        <p:nvPicPr>
          <p:cNvPr id="29698" name="Bild 5" descr="close3.tiff"/>
          <p:cNvPicPr>
            <a:picLocks noGrp="1" noChangeAspect="1"/>
          </p:cNvPicPr>
          <p:nvPr>
            <p:ph type="body" idx="1"/>
          </p:nvPr>
        </p:nvPicPr>
        <p:blipFill>
          <a:blip r:embed="rId3" cstate="screen"/>
          <a:srcRect/>
          <a:stretch>
            <a:fillRect/>
          </a:stretch>
        </p:blipFill>
        <p:spPr>
          <a:xfrm>
            <a:off x="1115616" y="1916832"/>
            <a:ext cx="7200000" cy="41764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Beschaffungsatlas</a:t>
            </a:r>
            <a:endParaRPr lang="de-CH" dirty="0" smtClean="0"/>
          </a:p>
        </p:txBody>
      </p:sp>
      <p:pic>
        <p:nvPicPr>
          <p:cNvPr id="29698" name="Bild 5" descr="close3.tiff"/>
          <p:cNvPicPr>
            <a:picLocks noGrp="1" noChangeAspect="1"/>
          </p:cNvPicPr>
          <p:nvPr>
            <p:ph type="body" idx="1"/>
          </p:nvPr>
        </p:nvPicPr>
        <p:blipFill>
          <a:blip r:embed="rId3" cstate="screen">
            <a:lum bright="-70000"/>
          </a:blip>
          <a:srcRect/>
          <a:stretch>
            <a:fillRect/>
          </a:stretch>
        </p:blipFill>
        <p:spPr>
          <a:xfrm>
            <a:off x="1115616" y="1916832"/>
            <a:ext cx="7200000" cy="4176464"/>
          </a:xfrm>
          <a:prstGeom prst="rect">
            <a:avLst/>
          </a:prstGeom>
          <a:ln>
            <a:noFill/>
          </a:ln>
          <a:effectLst>
            <a:softEdge rad="112500"/>
          </a:effectLst>
        </p:spPr>
      </p:pic>
      <p:sp>
        <p:nvSpPr>
          <p:cNvPr id="4" name="Textfeld 3"/>
          <p:cNvSpPr txBox="1"/>
          <p:nvPr/>
        </p:nvSpPr>
        <p:spPr>
          <a:xfrm>
            <a:off x="1475656" y="2564904"/>
            <a:ext cx="5976664" cy="1754326"/>
          </a:xfrm>
          <a:prstGeom prst="rect">
            <a:avLst/>
          </a:prstGeom>
          <a:noFill/>
        </p:spPr>
        <p:txBody>
          <a:bodyPr wrap="square" rtlCol="0">
            <a:spAutoFit/>
          </a:bodyPr>
          <a:lstStyle/>
          <a:p>
            <a:r>
              <a:rPr lang="de-CH" sz="3600" dirty="0" smtClean="0"/>
              <a:t>Grundlegende Daten sind nicht verfügbar</a:t>
            </a:r>
          </a:p>
          <a:p>
            <a:endParaRPr lang="de-CH"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de-CH" b="1" dirty="0" smtClean="0">
                <a:solidFill>
                  <a:srgbClr val="FF0000"/>
                </a:solidFill>
              </a:rPr>
              <a:t>Unfallatlas</a:t>
            </a:r>
          </a:p>
        </p:txBody>
      </p:sp>
      <p:sp>
        <p:nvSpPr>
          <p:cNvPr id="33794" name="Rectangle 3"/>
          <p:cNvSpPr>
            <a:spLocks noGrp="1"/>
          </p:cNvSpPr>
          <p:nvPr>
            <p:ph type="body" idx="1"/>
          </p:nvPr>
        </p:nvSpPr>
        <p:spPr/>
        <p:txBody>
          <a:bodyPr/>
          <a:lstStyle/>
          <a:p>
            <a:endParaRPr lang="de-CH" smtClean="0"/>
          </a:p>
        </p:txBody>
      </p:sp>
      <p:pic>
        <p:nvPicPr>
          <p:cNvPr id="33795" name="Inhaltsplatzhalter 3" descr="astra2.tiff"/>
          <p:cNvPicPr>
            <a:picLocks noChangeAspect="1"/>
          </p:cNvPicPr>
          <p:nvPr/>
        </p:nvPicPr>
        <p:blipFill>
          <a:blip r:embed="rId3" cstate="screen"/>
          <a:srcRect/>
          <a:stretch>
            <a:fillRect/>
          </a:stretch>
        </p:blipFill>
        <p:spPr bwMode="auto">
          <a:xfrm>
            <a:off x="972000" y="1916832"/>
            <a:ext cx="7200000" cy="41147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apetus">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
  <TotalTime>0</TotalTime>
  <Words>2279</Words>
  <Application>Microsoft Office PowerPoint</Application>
  <PresentationFormat>Affichage à l'écran (4:3)</PresentationFormat>
  <Paragraphs>174</Paragraphs>
  <Slides>23</Slides>
  <Notes>23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Iapetus</vt:lpstr>
      <vt:lpstr>Daten &amp; journalismus </vt:lpstr>
      <vt:lpstr>RechercheDesk von Sonntags-Zeitung und Le Matin Dimanche</vt:lpstr>
      <vt:lpstr>Ausgangspunkt Dokumente</vt:lpstr>
      <vt:lpstr>#dataharvest13</vt:lpstr>
      <vt:lpstr>Beschaffungsatlas</vt:lpstr>
      <vt:lpstr>Beschaffungsatlas</vt:lpstr>
      <vt:lpstr>Beschaffungsatlas</vt:lpstr>
      <vt:lpstr>Beschaffungsatlas</vt:lpstr>
      <vt:lpstr>Unfallatlas</vt:lpstr>
      <vt:lpstr>Unfallatlas</vt:lpstr>
      <vt:lpstr>Unfallatlas</vt:lpstr>
      <vt:lpstr>Unfallatlas</vt:lpstr>
      <vt:lpstr>Unfallatlas</vt:lpstr>
      <vt:lpstr>OffshohreLeaks</vt:lpstr>
      <vt:lpstr>OffshohreLeaks</vt:lpstr>
      <vt:lpstr>Hilfe bei der Trüffelsuche</vt:lpstr>
      <vt:lpstr>Das Recht haben</vt:lpstr>
      <vt:lpstr>Das Recht haben</vt:lpstr>
      <vt:lpstr>Rechte wahren</vt:lpstr>
      <vt:lpstr>Akkreditierte User?</vt:lpstr>
      <vt:lpstr>Fazit I – wo wir stehen</vt:lpstr>
      <vt:lpstr>Fazit II – was wir möchten </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Martin Stoll</dc:creator>
  <cp:lastModifiedBy>U80707257</cp:lastModifiedBy>
  <cp:revision>189</cp:revision>
  <dcterms:created xsi:type="dcterms:W3CDTF">2011-04-02T06:30:22Z</dcterms:created>
  <dcterms:modified xsi:type="dcterms:W3CDTF">2014-01-27T14:23:01Z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BSVTEMPL@102.1950:FileRespAmtstitel">
    <vt:lpwstr/>
  </property>
  <property fmtid="{D5CDD505-2E9C-101B-9397-08002B2CF9AE}" pid="3" name="FSC#BSVTEMPL@102.1950:FileRespAmtstitel_F">
    <vt:lpwstr/>
  </property>
  <property fmtid="{D5CDD505-2E9C-101B-9397-08002B2CF9AE}" pid="4" name="FSC#BSVTEMPL@102.1950:FileRespAmtstitel_I">
    <vt:lpwstr/>
  </property>
  <property fmtid="{D5CDD505-2E9C-101B-9397-08002B2CF9AE}" pid="5" name="FSC#BSVTEMPL@102.1950:FileRespAmtstitel_E">
    <vt:lpwstr/>
  </property>
  <property fmtid="{D5CDD505-2E9C-101B-9397-08002B2CF9AE}" pid="6" name="FSC#BSVTEMPL@102.1950:AssignmentName">
    <vt:lpwstr/>
  </property>
  <property fmtid="{D5CDD505-2E9C-101B-9397-08002B2CF9AE}" pid="7" name="FSC#BSVTEMPL@102.1950:BSVShortsign">
    <vt:lpwstr>Kg</vt:lpwstr>
  </property>
  <property fmtid="{D5CDD505-2E9C-101B-9397-08002B2CF9AE}" pid="8" name="FSC#BSVTEMPL@102.1950:DocumentID">
    <vt:lpwstr>32</vt:lpwstr>
  </property>
  <property fmtid="{D5CDD505-2E9C-101B-9397-08002B2CF9AE}" pid="9" name="FSC#BSVTEMPL@102.1950:Dossierref">
    <vt:lpwstr>612-AWDiU</vt:lpwstr>
  </property>
  <property fmtid="{D5CDD505-2E9C-101B-9397-08002B2CF9AE}" pid="10" name="FSC#BSVTEMPL@102.1950:Oursign">
    <vt:lpwstr>612-AWDiU 13.06.2013</vt:lpwstr>
  </property>
  <property fmtid="{D5CDD505-2E9C-101B-9397-08002B2CF9AE}" pid="11" name="FSC#BSVTEMPL@102.1950:EmpfName">
    <vt:lpwstr/>
  </property>
  <property fmtid="{D5CDD505-2E9C-101B-9397-08002B2CF9AE}" pid="12" name="FSC#BSVTEMPL@102.1950:EmpfOrt">
    <vt:lpwstr/>
  </property>
  <property fmtid="{D5CDD505-2E9C-101B-9397-08002B2CF9AE}" pid="13" name="FSC#BSVTEMPL@102.1950:EmpfPLZ">
    <vt:lpwstr/>
  </property>
  <property fmtid="{D5CDD505-2E9C-101B-9397-08002B2CF9AE}" pid="14" name="FSC#BSVTEMPL@102.1950:EmpfStrasse">
    <vt:lpwstr/>
  </property>
  <property fmtid="{D5CDD505-2E9C-101B-9397-08002B2CF9AE}" pid="15" name="FSC#BSVTEMPL@102.1950:FileRespEmail">
    <vt:lpwstr>Guido.Koller@bar.admin.ch</vt:lpwstr>
  </property>
  <property fmtid="{D5CDD505-2E9C-101B-9397-08002B2CF9AE}" pid="16" name="FSC#BSVTEMPL@102.1950:FileRespFax">
    <vt:lpwstr/>
  </property>
  <property fmtid="{D5CDD505-2E9C-101B-9397-08002B2CF9AE}" pid="17" name="FSC#BSVTEMPL@102.1950:FileRespHome">
    <vt:lpwstr/>
  </property>
  <property fmtid="{D5CDD505-2E9C-101B-9397-08002B2CF9AE}" pid="18" name="FSC#BSVTEMPL@102.1950:FileRespStreet">
    <vt:lpwstr/>
  </property>
  <property fmtid="{D5CDD505-2E9C-101B-9397-08002B2CF9AE}" pid="19" name="FSC#BSVTEMPL@102.1950:FileRespTel">
    <vt:lpwstr>+41 31 322 84 99</vt:lpwstr>
  </property>
  <property fmtid="{D5CDD505-2E9C-101B-9397-08002B2CF9AE}" pid="20" name="FSC#BSVTEMPL@102.1950:FileRespZipCode">
    <vt:lpwstr/>
  </property>
  <property fmtid="{D5CDD505-2E9C-101B-9397-08002B2CF9AE}" pid="21" name="FSC#BSVTEMPL@102.1950:NameFileResponsible">
    <vt:lpwstr>Koller</vt:lpwstr>
  </property>
  <property fmtid="{D5CDD505-2E9C-101B-9397-08002B2CF9AE}" pid="22" name="FSC#BSVTEMPL@102.1950:Shortsign">
    <vt:lpwstr>Kg</vt:lpwstr>
  </property>
  <property fmtid="{D5CDD505-2E9C-101B-9397-08002B2CF9AE}" pid="23" name="FSC#BSVTEMPL@102.1950:UserFunction">
    <vt:lpwstr/>
  </property>
  <property fmtid="{D5CDD505-2E9C-101B-9397-08002B2CF9AE}" pid="24" name="FSC#BSVTEMPL@102.1950:VornameNameFileResponsible">
    <vt:lpwstr>Guido</vt:lpwstr>
  </property>
  <property fmtid="{D5CDD505-2E9C-101B-9397-08002B2CF9AE}" pid="25" name="FSC#BSVTEMPL@102.1950:FileResponsible">
    <vt:lpwstr>GuidoKoller</vt:lpwstr>
  </property>
  <property fmtid="{D5CDD505-2E9C-101B-9397-08002B2CF9AE}" pid="26" name="FSC#BSVTEMPL@102.1950:FileRespOrg">
    <vt:lpwstr>Dienst Historische Analysen, BAR</vt:lpwstr>
  </property>
  <property fmtid="{D5CDD505-2E9C-101B-9397-08002B2CF9AE}" pid="27" name="FSC#BSVTEMPL@102.1950:FileRespOrgHome">
    <vt:lpwstr/>
  </property>
  <property fmtid="{D5CDD505-2E9C-101B-9397-08002B2CF9AE}" pid="28" name="FSC#BSVTEMPL@102.1950:FileRespOrgStreet">
    <vt:lpwstr/>
  </property>
  <property fmtid="{D5CDD505-2E9C-101B-9397-08002B2CF9AE}" pid="29" name="FSC#BSVTEMPL@102.1950:FileRespOrgZipCode">
    <vt:lpwstr/>
  </property>
  <property fmtid="{D5CDD505-2E9C-101B-9397-08002B2CF9AE}" pid="30" name="FSC#BSVTEMPL@102.1950:FileRespOU">
    <vt:lpwstr>Dienst Historische Analysen</vt:lpwstr>
  </property>
  <property fmtid="{D5CDD505-2E9C-101B-9397-08002B2CF9AE}" pid="31" name="FSC#BSVTEMPL@102.1950:Registrierdatum">
    <vt:lpwstr>13.06.2013 00:00:00</vt:lpwstr>
  </property>
  <property fmtid="{D5CDD505-2E9C-101B-9397-08002B2CF9AE}" pid="32" name="FSC#BSVTEMPL@102.1950:RegPlanPos">
    <vt:lpwstr>612</vt:lpwstr>
  </property>
  <property fmtid="{D5CDD505-2E9C-101B-9397-08002B2CF9AE}" pid="33" name="FSC#BSVTEMPL@102.1950:ShortsignCreate">
    <vt:lpwstr>Kg</vt:lpwstr>
  </property>
  <property fmtid="{D5CDD505-2E9C-101B-9397-08002B2CF9AE}" pid="34" name="FSC#BSVTEMPL@102.1950:SignApproved1">
    <vt:lpwstr/>
  </property>
  <property fmtid="{D5CDD505-2E9C-101B-9397-08002B2CF9AE}" pid="35" name="FSC#BSVTEMPL@102.1950:SignApproved2">
    <vt:lpwstr/>
  </property>
  <property fmtid="{D5CDD505-2E9C-101B-9397-08002B2CF9AE}" pid="36" name="FSC#BSVTEMPL@102.1950:SubjectSubFile">
    <vt:lpwstr>Workshop Auswertung Digitaler Unterlagen, Präsentation Stoll</vt:lpwstr>
  </property>
  <property fmtid="{D5CDD505-2E9C-101B-9397-08002B2CF9AE}" pid="37" name="FSC#BSVTEMPL@102.1950:SubjectDocument">
    <vt:lpwstr/>
  </property>
  <property fmtid="{D5CDD505-2E9C-101B-9397-08002B2CF9AE}" pid="38" name="FSC#BSVTEMPL@102.1950:TitleDossier">
    <vt:lpwstr>PM STU Auswertung digitale Unterlagen</vt:lpwstr>
  </property>
  <property fmtid="{D5CDD505-2E9C-101B-9397-08002B2CF9AE}" pid="39" name="FSC#BSVTEMPL@102.1950:ZusendungAm">
    <vt:lpwstr/>
  </property>
  <property fmtid="{D5CDD505-2E9C-101B-9397-08002B2CF9AE}" pid="40" name="FSC#EDICFG@15.1700:DossierrefSubFile">
    <vt:lpwstr>612-AWDiU/04_Voranalyse AWDiU/Praxen-Erfahrungen-Tendendenzen-Digital Humanities (AP C, D, E)</vt:lpwstr>
  </property>
  <property fmtid="{D5CDD505-2E9C-101B-9397-08002B2CF9AE}" pid="41" name="FSC#EDICFG@15.1700:UniqueSubFileNumber">
    <vt:lpwstr>20132413-0032</vt:lpwstr>
  </property>
  <property fmtid="{D5CDD505-2E9C-101B-9397-08002B2CF9AE}" pid="42" name="FSC#BSVTEMPL@102.1950:DocumentIDEnhanced">
    <vt:lpwstr>612-AWDiU 13.06.2013 Doknr: 32</vt:lpwstr>
  </property>
  <property fmtid="{D5CDD505-2E9C-101B-9397-08002B2CF9AE}" pid="43" name="FSC#EDICFG@15.1700:FileRespInitials">
    <vt:lpwstr>Kg</vt:lpwstr>
  </property>
  <property fmtid="{D5CDD505-2E9C-101B-9397-08002B2CF9AE}" pid="44" name="FSC#EDICFG@15.1700:FileRespOrgD">
    <vt:lpwstr>Dienst Historische Analysen</vt:lpwstr>
  </property>
  <property fmtid="{D5CDD505-2E9C-101B-9397-08002B2CF9AE}" pid="45" name="FSC#EDICFG@15.1700:FileRespOrgF">
    <vt:lpwstr>Service des analyses historiques</vt:lpwstr>
  </property>
  <property fmtid="{D5CDD505-2E9C-101B-9397-08002B2CF9AE}" pid="46" name="FSC#EDICFG@15.1700:FileRespOrgE">
    <vt:lpwstr>Dienst Historische Analysen-E</vt:lpwstr>
  </property>
  <property fmtid="{D5CDD505-2E9C-101B-9397-08002B2CF9AE}" pid="47" name="FSC#EDICFG@15.1700:FileRespOrgI">
    <vt:lpwstr>Dienst Historische Analysen-I</vt:lpwstr>
  </property>
  <property fmtid="{D5CDD505-2E9C-101B-9397-08002B2CF9AE}" pid="48" name="FSC#COOSYSTEM@1.1:Container">
    <vt:lpwstr>COO.2080.100.3.66484</vt:lpwstr>
  </property>
  <property fmtid="{D5CDD505-2E9C-101B-9397-08002B2CF9AE}" pid="49" name="FSC#COOELAK@1.1001:Subject">
    <vt:lpwstr/>
  </property>
  <property fmtid="{D5CDD505-2E9C-101B-9397-08002B2CF9AE}" pid="50" name="FSC#COOELAK@1.1001:FileReference">
    <vt:lpwstr>612/0168e-2013</vt:lpwstr>
  </property>
  <property fmtid="{D5CDD505-2E9C-101B-9397-08002B2CF9AE}" pid="51" name="FSC#COOELAK@1.1001:FileRefYear">
    <vt:lpwstr>2013</vt:lpwstr>
  </property>
  <property fmtid="{D5CDD505-2E9C-101B-9397-08002B2CF9AE}" pid="52" name="FSC#COOELAK@1.1001:FileRefOrdinal">
    <vt:lpwstr>168</vt:lpwstr>
  </property>
  <property fmtid="{D5CDD505-2E9C-101B-9397-08002B2CF9AE}" pid="53" name="FSC#COOELAK@1.1001:FileRefOU">
    <vt:lpwstr/>
  </property>
  <property fmtid="{D5CDD505-2E9C-101B-9397-08002B2CF9AE}" pid="54" name="FSC#COOELAK@1.1001:Organization">
    <vt:lpwstr/>
  </property>
  <property fmtid="{D5CDD505-2E9C-101B-9397-08002B2CF9AE}" pid="55" name="FSC#COOELAK@1.1001:Owner">
    <vt:lpwstr> Koller</vt:lpwstr>
  </property>
  <property fmtid="{D5CDD505-2E9C-101B-9397-08002B2CF9AE}" pid="56" name="FSC#COOELAK@1.1001:OwnerExtension">
    <vt:lpwstr>+41 31 322 84 99</vt:lpwstr>
  </property>
  <property fmtid="{D5CDD505-2E9C-101B-9397-08002B2CF9AE}" pid="57" name="FSC#COOELAK@1.1001:OwnerFaxExtension">
    <vt:lpwstr/>
  </property>
  <property fmtid="{D5CDD505-2E9C-101B-9397-08002B2CF9AE}" pid="58" name="FSC#COOELAK@1.1001:DispatchedBy">
    <vt:lpwstr/>
  </property>
  <property fmtid="{D5CDD505-2E9C-101B-9397-08002B2CF9AE}" pid="59" name="FSC#COOELAK@1.1001:DispatchedAt">
    <vt:lpwstr/>
  </property>
  <property fmtid="{D5CDD505-2E9C-101B-9397-08002B2CF9AE}" pid="60" name="FSC#COOELAK@1.1001:ApprovedBy">
    <vt:lpwstr/>
  </property>
  <property fmtid="{D5CDD505-2E9C-101B-9397-08002B2CF9AE}" pid="61" name="FSC#COOELAK@1.1001:ApprovedAt">
    <vt:lpwstr/>
  </property>
  <property fmtid="{D5CDD505-2E9C-101B-9397-08002B2CF9AE}" pid="62" name="FSC#COOELAK@1.1001:Department">
    <vt:lpwstr>Dienst Historische Analysen, BAR</vt:lpwstr>
  </property>
  <property fmtid="{D5CDD505-2E9C-101B-9397-08002B2CF9AE}" pid="63" name="FSC#COOELAK@1.1001:CreatedAt">
    <vt:lpwstr>13.06.2013</vt:lpwstr>
  </property>
  <property fmtid="{D5CDD505-2E9C-101B-9397-08002B2CF9AE}" pid="64" name="FSC#COOELAK@1.1001:OU">
    <vt:lpwstr>Dienst Historische Analysen, BAR</vt:lpwstr>
  </property>
  <property fmtid="{D5CDD505-2E9C-101B-9397-08002B2CF9AE}" pid="65" name="FSC#COOELAK@1.1001:Priority">
    <vt:lpwstr/>
  </property>
  <property fmtid="{D5CDD505-2E9C-101B-9397-08002B2CF9AE}" pid="66" name="FSC#COOELAK@1.1001:ObjBarCode">
    <vt:lpwstr>*COO.2080.100.3.66484*</vt:lpwstr>
  </property>
  <property fmtid="{D5CDD505-2E9C-101B-9397-08002B2CF9AE}" pid="67" name="FSC#COOELAK@1.1001:RefBarCode">
    <vt:lpwstr/>
  </property>
  <property fmtid="{D5CDD505-2E9C-101B-9397-08002B2CF9AE}" pid="68" name="FSC#COOELAK@1.1001:FileRefBarCode">
    <vt:lpwstr>*612/0168e-2013*</vt:lpwstr>
  </property>
  <property fmtid="{D5CDD505-2E9C-101B-9397-08002B2CF9AE}" pid="69" name="FSC#COOELAK@1.1001:ExternalRef">
    <vt:lpwstr/>
  </property>
  <property fmtid="{D5CDD505-2E9C-101B-9397-08002B2CF9AE}" pid="70" name="FSC#COOELAK@1.1001:IncomingNumber">
    <vt:lpwstr/>
  </property>
  <property fmtid="{D5CDD505-2E9C-101B-9397-08002B2CF9AE}" pid="71" name="FSC#COOELAK@1.1001:IncomingSubject">
    <vt:lpwstr/>
  </property>
  <property fmtid="{D5CDD505-2E9C-101B-9397-08002B2CF9AE}" pid="72" name="FSC#COOELAK@1.1001:ProcessResponsible">
    <vt:lpwstr/>
  </property>
  <property fmtid="{D5CDD505-2E9C-101B-9397-08002B2CF9AE}" pid="73" name="FSC#COOELAK@1.1001:ProcessResponsiblePhone">
    <vt:lpwstr/>
  </property>
  <property fmtid="{D5CDD505-2E9C-101B-9397-08002B2CF9AE}" pid="74" name="FSC#COOELAK@1.1001:ProcessResponsibleMail">
    <vt:lpwstr/>
  </property>
  <property fmtid="{D5CDD505-2E9C-101B-9397-08002B2CF9AE}" pid="75" name="FSC#COOELAK@1.1001:ProcessResponsibleFax">
    <vt:lpwstr/>
  </property>
  <property fmtid="{D5CDD505-2E9C-101B-9397-08002B2CF9AE}" pid="76" name="FSC#COOELAK@1.1001:ApproverFirstName">
    <vt:lpwstr/>
  </property>
  <property fmtid="{D5CDD505-2E9C-101B-9397-08002B2CF9AE}" pid="77" name="FSC#COOELAK@1.1001:ApproverSurName">
    <vt:lpwstr/>
  </property>
  <property fmtid="{D5CDD505-2E9C-101B-9397-08002B2CF9AE}" pid="78" name="FSC#COOELAK@1.1001:ApproverTitle">
    <vt:lpwstr/>
  </property>
  <property fmtid="{D5CDD505-2E9C-101B-9397-08002B2CF9AE}" pid="79" name="FSC#COOELAK@1.1001:ExternalDate">
    <vt:lpwstr/>
  </property>
  <property fmtid="{D5CDD505-2E9C-101B-9397-08002B2CF9AE}" pid="80" name="FSC#COOELAK@1.1001:SettlementApprovedAt">
    <vt:lpwstr/>
  </property>
  <property fmtid="{D5CDD505-2E9C-101B-9397-08002B2CF9AE}" pid="81" name="FSC#COOELAK@1.1001:BaseNumber">
    <vt:lpwstr>612</vt:lpwstr>
  </property>
  <property fmtid="{D5CDD505-2E9C-101B-9397-08002B2CF9AE}" pid="82" name="FSC#COOELAK@1.1001:CurrentUserRolePos">
    <vt:lpwstr>Collaborateur, -trice spécialisé(e)</vt:lpwstr>
  </property>
  <property fmtid="{D5CDD505-2E9C-101B-9397-08002B2CF9AE}" pid="83" name="FSC#COOELAK@1.1001:CurrentUserEmail">
    <vt:lpwstr>Myriam.Erwin@bar.admin.ch</vt:lpwstr>
  </property>
  <property fmtid="{D5CDD505-2E9C-101B-9397-08002B2CF9AE}" pid="84" name="FSC#ELAKGOV@1.1001:PersonalSubjGender">
    <vt:lpwstr/>
  </property>
  <property fmtid="{D5CDD505-2E9C-101B-9397-08002B2CF9AE}" pid="85" name="FSC#ELAKGOV@1.1001:PersonalSubjFirstName">
    <vt:lpwstr/>
  </property>
  <property fmtid="{D5CDD505-2E9C-101B-9397-08002B2CF9AE}" pid="86" name="FSC#ELAKGOV@1.1001:PersonalSubjSurName">
    <vt:lpwstr/>
  </property>
  <property fmtid="{D5CDD505-2E9C-101B-9397-08002B2CF9AE}" pid="87" name="FSC#ELAKGOV@1.1001:PersonalSubjSalutation">
    <vt:lpwstr/>
  </property>
  <property fmtid="{D5CDD505-2E9C-101B-9397-08002B2CF9AE}" pid="88" name="FSC#ELAKGOV@1.1001:PersonalSubjAddress">
    <vt:lpwstr/>
  </property>
</Properties>
</file>