
<file path=[Content_Types].xml><?xml version="1.0" encoding="utf-8"?>
<Types xmlns="http://schemas.openxmlformats.org/package/2006/content-types"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customXml/itemProps4.xml" ContentType="application/vnd.openxmlformats-officedocument.customXml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5"/>
  </p:sldMasterIdLst>
  <p:notesMasterIdLst>
    <p:notesMasterId r:id="rId21"/>
  </p:notesMasterIdLst>
  <p:handoutMasterIdLst>
    <p:handoutMasterId r:id="rId22"/>
  </p:handoutMasterIdLst>
  <p:sldIdLst>
    <p:sldId id="258" r:id="rId6"/>
    <p:sldId id="264" r:id="rId7"/>
    <p:sldId id="270" r:id="rId8"/>
    <p:sldId id="271" r:id="rId9"/>
    <p:sldId id="266" r:id="rId10"/>
    <p:sldId id="268" r:id="rId11"/>
    <p:sldId id="272" r:id="rId12"/>
    <p:sldId id="275" r:id="rId13"/>
    <p:sldId id="276" r:id="rId14"/>
    <p:sldId id="267" r:id="rId15"/>
    <p:sldId id="265" r:id="rId16"/>
    <p:sldId id="273" r:id="rId17"/>
    <p:sldId id="274" r:id="rId18"/>
    <p:sldId id="277" r:id="rId19"/>
    <p:sldId id="278" r:id="rId20"/>
  </p:sldIdLst>
  <p:sldSz cx="9144000" cy="6858000" type="screen4x3"/>
  <p:notesSz cx="6797675" cy="9926638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ECFF"/>
    <a:srgbClr val="99CCFF"/>
    <a:srgbClr val="CC99FF"/>
    <a:srgbClr val="FFCC99"/>
    <a:srgbClr val="FFCCFF"/>
    <a:srgbClr val="66FFFF"/>
    <a:srgbClr val="00FF00"/>
    <a:srgbClr val="3F4E98"/>
    <a:srgbClr val="D48625"/>
    <a:srgbClr val="C12335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 autoAdjust="0"/>
    <p:restoredTop sz="94718" autoAdjust="0"/>
  </p:normalViewPr>
  <p:slideViewPr>
    <p:cSldViewPr>
      <p:cViewPr varScale="1">
        <p:scale>
          <a:sx n="80" d="100"/>
          <a:sy n="80" d="100"/>
        </p:scale>
        <p:origin x="-802" y="-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http://extrawgs.bfh.ch/projekte/000583/Dokumente/Arbeitsdossier/Data%20Analysis/Output/BE105_Descriptive_Analysis_Open_Data_and_Crowdsourcing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de-CH"/>
  <c:style val="3"/>
  <c:chart>
    <c:title>
      <c:tx>
        <c:rich>
          <a:bodyPr/>
          <a:lstStyle/>
          <a:p>
            <a:pPr>
              <a:defRPr/>
            </a:pPr>
            <a:r>
              <a:rPr lang="de-CH" sz="1000"/>
              <a:t>What are the risks of open data for your institution? </a:t>
            </a:r>
            <a:r>
              <a:rPr lang="de-CH" sz="1000" b="0"/>
              <a:t>(in % of institutions; N=71)</a:t>
            </a:r>
            <a:endParaRPr lang="de-CH" sz="1000"/>
          </a:p>
        </c:rich>
      </c:tx>
      <c:layout/>
    </c:title>
    <c:plotArea>
      <c:layout/>
      <c:barChart>
        <c:barDir val="col"/>
        <c:grouping val="stacked"/>
        <c:ser>
          <c:idx val="0"/>
          <c:order val="0"/>
          <c:tx>
            <c:strRef>
              <c:f>'Frequencies (English)'!$N$371</c:f>
              <c:strCache>
                <c:ptCount val="1"/>
                <c:pt idx="0">
                  <c:v>"is the case"</c:v>
                </c:pt>
              </c:strCache>
            </c:strRef>
          </c:tx>
          <c:spPr>
            <a:solidFill>
              <a:srgbClr val="0070C0"/>
            </a:solidFill>
          </c:spPr>
          <c:dLbls>
            <c:txPr>
              <a:bodyPr/>
              <a:lstStyle/>
              <a:p>
                <a:pPr>
                  <a:defRPr b="1"/>
                </a:pPr>
                <a:endParaRPr lang="de-DE"/>
              </a:p>
            </c:txPr>
            <c:showVal val="1"/>
          </c:dLbls>
          <c:cat>
            <c:strRef>
              <c:f>'Frequencies (English)'!$M$372:$M$378</c:f>
              <c:strCache>
                <c:ptCount val="7"/>
                <c:pt idx="0">
                  <c:v>Time effort and expense  for making them available</c:v>
                </c:pt>
                <c:pt idx="1">
                  <c:v>The use of the data cannot be controlled</c:v>
                </c:pt>
                <c:pt idx="2">
                  <c:v>Copyright infringements</c:v>
                </c:pt>
                <c:pt idx="3">
                  <c:v>Infringements of data protection regulations</c:v>
                </c:pt>
                <c:pt idx="4">
                  <c:v>Divulgation of classified information</c:v>
                </c:pt>
                <c:pt idx="5">
                  <c:v>Increased time effort in order to respond to enquiries</c:v>
                </c:pt>
                <c:pt idx="6">
                  <c:v>Loss of revenues</c:v>
                </c:pt>
              </c:strCache>
            </c:strRef>
          </c:cat>
          <c:val>
            <c:numRef>
              <c:f>'Frequencies (English)'!$N$372:$N$378</c:f>
              <c:numCache>
                <c:formatCode>0%</c:formatCode>
                <c:ptCount val="7"/>
                <c:pt idx="0">
                  <c:v>0.66197183098591583</c:v>
                </c:pt>
                <c:pt idx="1">
                  <c:v>0.33802816901408483</c:v>
                </c:pt>
                <c:pt idx="2">
                  <c:v>0.32394366197183122</c:v>
                </c:pt>
                <c:pt idx="3">
                  <c:v>0.28169014084507044</c:v>
                </c:pt>
                <c:pt idx="4">
                  <c:v>0.18309859154929589</c:v>
                </c:pt>
                <c:pt idx="5">
                  <c:v>0.25352112676056326</c:v>
                </c:pt>
                <c:pt idx="6">
                  <c:v>2.8169014084507046E-2</c:v>
                </c:pt>
              </c:numCache>
            </c:numRef>
          </c:val>
        </c:ser>
        <c:ser>
          <c:idx val="1"/>
          <c:order val="1"/>
          <c:tx>
            <c:strRef>
              <c:f>'Frequencies (English)'!$O$371</c:f>
              <c:strCache>
                <c:ptCount val="1"/>
                <c:pt idx="0">
                  <c:v>"is partly the case"</c:v>
                </c:pt>
              </c:strCache>
            </c:strRef>
          </c:tx>
          <c:spPr>
            <a:solidFill>
              <a:srgbClr val="00B0F0"/>
            </a:solidFill>
          </c:spPr>
          <c:dLbls>
            <c:txPr>
              <a:bodyPr/>
              <a:lstStyle/>
              <a:p>
                <a:pPr>
                  <a:defRPr b="1"/>
                </a:pPr>
                <a:endParaRPr lang="de-DE"/>
              </a:p>
            </c:txPr>
            <c:showVal val="1"/>
          </c:dLbls>
          <c:cat>
            <c:strRef>
              <c:f>'Frequencies (English)'!$M$372:$M$378</c:f>
              <c:strCache>
                <c:ptCount val="7"/>
                <c:pt idx="0">
                  <c:v>Time effort and expense  for making them available</c:v>
                </c:pt>
                <c:pt idx="1">
                  <c:v>The use of the data cannot be controlled</c:v>
                </c:pt>
                <c:pt idx="2">
                  <c:v>Copyright infringements</c:v>
                </c:pt>
                <c:pt idx="3">
                  <c:v>Infringements of data protection regulations</c:v>
                </c:pt>
                <c:pt idx="4">
                  <c:v>Divulgation of classified information</c:v>
                </c:pt>
                <c:pt idx="5">
                  <c:v>Increased time effort in order to respond to enquiries</c:v>
                </c:pt>
                <c:pt idx="6">
                  <c:v>Loss of revenues</c:v>
                </c:pt>
              </c:strCache>
            </c:strRef>
          </c:cat>
          <c:val>
            <c:numRef>
              <c:f>'Frequencies (English)'!$O$372:$O$378</c:f>
              <c:numCache>
                <c:formatCode>0%</c:formatCode>
                <c:ptCount val="7"/>
                <c:pt idx="0">
                  <c:v>0.19718309859154934</c:v>
                </c:pt>
                <c:pt idx="1">
                  <c:v>0.33802816901408483</c:v>
                </c:pt>
                <c:pt idx="2">
                  <c:v>0.33802816901408483</c:v>
                </c:pt>
                <c:pt idx="3">
                  <c:v>0.22535211267605634</c:v>
                </c:pt>
                <c:pt idx="4">
                  <c:v>0.16901408450704242</c:v>
                </c:pt>
                <c:pt idx="5">
                  <c:v>0.33802816901408483</c:v>
                </c:pt>
                <c:pt idx="6">
                  <c:v>0.1126760563380282</c:v>
                </c:pt>
              </c:numCache>
            </c:numRef>
          </c:val>
        </c:ser>
        <c:overlap val="100"/>
        <c:axId val="102307712"/>
        <c:axId val="102372480"/>
      </c:barChart>
      <c:catAx>
        <c:axId val="102307712"/>
        <c:scaling>
          <c:orientation val="minMax"/>
        </c:scaling>
        <c:axPos val="b"/>
        <c:tickLblPos val="nextTo"/>
        <c:crossAx val="102372480"/>
        <c:crosses val="autoZero"/>
        <c:auto val="1"/>
        <c:lblAlgn val="ctr"/>
        <c:lblOffset val="100"/>
      </c:catAx>
      <c:valAx>
        <c:axId val="102372480"/>
        <c:scaling>
          <c:orientation val="minMax"/>
        </c:scaling>
        <c:axPos val="l"/>
        <c:majorGridlines/>
        <c:numFmt formatCode="0%" sourceLinked="1"/>
        <c:tickLblPos val="nextTo"/>
        <c:crossAx val="102307712"/>
        <c:crosses val="autoZero"/>
        <c:crossBetween val="between"/>
      </c:valAx>
    </c:plotArea>
    <c:legend>
      <c:legendPos val="r"/>
      <c:layout/>
    </c:legend>
    <c:plotVisOnly val="1"/>
    <c:dispBlanksAs val="gap"/>
  </c:chart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" charset="0"/>
              </a:defRPr>
            </a:lvl1pPr>
          </a:lstStyle>
          <a:p>
            <a:endParaRPr lang="de-DE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2016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charset="0"/>
              </a:defRPr>
            </a:lvl1pPr>
          </a:lstStyle>
          <a:p>
            <a:endParaRPr lang="de-DE"/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0306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" charset="0"/>
              </a:defRPr>
            </a:lvl1pPr>
          </a:lstStyle>
          <a:p>
            <a:endParaRPr lang="de-DE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2016" y="9430306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charset="0"/>
              </a:defRPr>
            </a:lvl1pPr>
          </a:lstStyle>
          <a:p>
            <a:fld id="{29C1252B-8194-4596-ABF6-7AC6D0C40626}" type="slidenum">
              <a:rPr lang="de-DE"/>
              <a:pPr/>
              <a:t>‹N°›</a:t>
            </a:fld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7206150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" charset="0"/>
              </a:defRPr>
            </a:lvl1pPr>
          </a:lstStyle>
          <a:p>
            <a:endParaRPr lang="de-DE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2016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charset="0"/>
              </a:defRPr>
            </a:lvl1pPr>
          </a:lstStyle>
          <a:p>
            <a:endParaRPr lang="de-DE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357" y="4715153"/>
            <a:ext cx="5060491" cy="446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die Textformatierung des Masters zu bearbeiten.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0306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" charset="0"/>
              </a:defRPr>
            </a:lvl1pPr>
          </a:lstStyle>
          <a:p>
            <a:endParaRPr lang="de-DE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2016" y="9430306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charset="0"/>
              </a:defRPr>
            </a:lvl1pPr>
          </a:lstStyle>
          <a:p>
            <a:fld id="{B809957E-38F7-4F1F-9696-1AC543DCF582}" type="slidenum">
              <a:rPr lang="de-DE"/>
              <a:pPr/>
              <a:t>‹N°›</a:t>
            </a:fld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38058704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EDDFEC5-6C08-4545-9678-5E5DC429FCB2}" type="slidenum">
              <a:rPr lang="de-DE"/>
              <a:pPr/>
              <a:t>1</a:t>
            </a:fld>
            <a:endParaRPr lang="de-DE"/>
          </a:p>
        </p:txBody>
      </p:sp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3" y="0"/>
            <a:ext cx="9137694" cy="6858000"/>
          </a:xfrm>
          <a:prstGeom prst="rect">
            <a:avLst/>
          </a:prstGeom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64000" y="4581128"/>
            <a:ext cx="6912456" cy="432048"/>
          </a:xfrm>
        </p:spPr>
        <p:txBody>
          <a:bodyPr lIns="91440" tIns="45720" rIns="91440" bIns="45720" anchor="t"/>
          <a:lstStyle>
            <a:lvl1pPr>
              <a:lnSpc>
                <a:spcPct val="80000"/>
              </a:lnSpc>
              <a:defRPr sz="3200">
                <a:latin typeface="+mn-lt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64000" y="5085184"/>
            <a:ext cx="6912456" cy="649616"/>
          </a:xfrm>
        </p:spPr>
        <p:txBody>
          <a:bodyPr lIns="91440" tIns="45720" rIns="91440" bIns="45720"/>
          <a:lstStyle>
            <a:lvl1pPr marL="0" indent="0" algn="l">
              <a:lnSpc>
                <a:spcPct val="80000"/>
              </a:lnSpc>
              <a:spcBef>
                <a:spcPts val="0"/>
              </a:spcBef>
              <a:buNone/>
              <a:defRPr sz="2000" b="1"/>
            </a:lvl1pPr>
          </a:lstStyle>
          <a:p>
            <a:r>
              <a:rPr lang="de-DE" dirty="0"/>
              <a:t>Master-Untertitelformat bearbeiten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01150" cy="6905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08000" y="4077072"/>
            <a:ext cx="6768000" cy="1153728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de-DE" sz="3200" dirty="0"/>
            </a:lvl1pPr>
          </a:lstStyle>
          <a:p>
            <a:pPr lvl="0">
              <a:lnSpc>
                <a:spcPct val="80000"/>
              </a:lnSpc>
            </a:pPr>
            <a:r>
              <a:rPr lang="de-DE" dirty="0" smtClean="0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="" xmlns:p14="http://schemas.microsoft.com/office/powerpoint/2010/main" val="3982611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spcBef>
                <a:spcPts val="200"/>
              </a:spcBef>
              <a:spcAft>
                <a:spcPts val="1000"/>
              </a:spcAft>
              <a:buFont typeface="Arial" pitchFamily="34" charset="0"/>
              <a:buNone/>
              <a:defRPr sz="2000"/>
            </a:lvl1pPr>
            <a:lvl2pPr marL="742950" indent="-285750">
              <a:spcBef>
                <a:spcPts val="200"/>
              </a:spcBef>
              <a:spcAft>
                <a:spcPts val="800"/>
              </a:spcAft>
              <a:buFont typeface="Arial" pitchFamily="34" charset="0"/>
              <a:buChar char="­"/>
              <a:defRPr sz="1800"/>
            </a:lvl2pPr>
            <a:lvl3pPr marL="1143000" indent="-228600">
              <a:spcBef>
                <a:spcPts val="900"/>
              </a:spcBef>
              <a:spcAft>
                <a:spcPts val="600"/>
              </a:spcAft>
              <a:buFont typeface="Arial" pitchFamily="34" charset="0"/>
              <a:buChar char="-"/>
              <a:defRPr/>
            </a:lvl3pPr>
            <a:lvl4pPr marL="1600200" indent="-228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-"/>
              <a:defRPr lang="de-CH" sz="1600" dirty="0">
                <a:solidFill>
                  <a:schemeClr val="tx1"/>
                </a:solidFill>
                <a:latin typeface="+mn-lt"/>
              </a:defRPr>
            </a:lvl4pPr>
            <a:lvl5pPr marL="1600200" indent="-228600">
              <a:defRPr/>
            </a:lvl5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marL="1600200" lvl="3" indent="-228600" algn="l" rtl="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de-DE" dirty="0" smtClean="0"/>
              <a:t>Fünfte Ebene</a:t>
            </a:r>
            <a:endParaRPr lang="de-CH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23528" y="62484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endParaRPr lang="de-DE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endParaRPr lang="de-DE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462464" y="6248400"/>
            <a:ext cx="2286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fld id="{D71C55E9-F72E-42EC-B078-5D0C1B5165EE}" type="slidenum">
              <a:rPr lang="de-DE" smtClean="0"/>
              <a:pPr/>
              <a:t>‹N°›</a:t>
            </a:fld>
            <a:endParaRPr lang="de-DE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51601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CH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23528" y="62484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endParaRPr lang="de-DE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endParaRPr lang="de-DE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462464" y="6248400"/>
            <a:ext cx="2286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fld id="{D71C55E9-F72E-42EC-B078-5D0C1B5165EE}" type="slidenum">
              <a:rPr lang="de-DE" smtClean="0"/>
              <a:pPr/>
              <a:t>‹N°›</a:t>
            </a:fld>
            <a:endParaRPr lang="de-DE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51601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9137166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28482456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3999" y="907200"/>
            <a:ext cx="8424000" cy="505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Mastertitelformat bearbeiten</a:t>
            </a:r>
          </a:p>
        </p:txBody>
      </p:sp>
      <p:sp>
        <p:nvSpPr>
          <p:cNvPr id="1103" name="Rectangle 79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999" y="1584000"/>
            <a:ext cx="8424000" cy="4581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CH" dirty="0" smtClean="0"/>
              <a:t>Mastertextformat bearbeiten</a:t>
            </a:r>
          </a:p>
          <a:p>
            <a:pPr lvl="1"/>
            <a:r>
              <a:rPr lang="de-CH" dirty="0" smtClean="0"/>
              <a:t>Zweite Ebene</a:t>
            </a:r>
          </a:p>
          <a:p>
            <a:pPr lvl="2"/>
            <a:r>
              <a:rPr lang="de-CH" dirty="0" smtClean="0"/>
              <a:t>Dritte Ebene</a:t>
            </a:r>
          </a:p>
          <a:p>
            <a:pPr marL="1600200" marR="0" lvl="3" indent="-228600" algn="l" defTabSz="914400" rtl="0" eaLnBrk="0" fontAlgn="base" latinLnBrk="0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de-CH" dirty="0" smtClean="0"/>
              <a:t>Vierte Ebene</a:t>
            </a:r>
          </a:p>
          <a:p>
            <a:pPr marL="2286000" marR="0" lvl="4" indent="-228600" algn="l" defTabSz="914400" rtl="0" eaLnBrk="0" fontAlgn="base" latinLnBrk="0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de-CH" dirty="0" smtClean="0"/>
              <a:t>Fünfte Ebene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4" r:id="rId4"/>
    <p:sldLayoutId id="2147483652" r:id="rId5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lang="de-DE" sz="2400" b="1" dirty="0" smtClean="0">
          <a:solidFill>
            <a:schemeClr val="tx2"/>
          </a:solidFill>
          <a:latin typeface="+mn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Arial Black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Arial Black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Arial Black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Arial Black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tx2"/>
          </a:solidFill>
          <a:latin typeface="Arial Black" pitchFamily="34" charset="0"/>
        </a:defRPr>
      </a:lvl9pPr>
    </p:titleStyle>
    <p:bodyStyle>
      <a:lvl1pPr marL="0" indent="0" algn="l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None/>
        <a:defRPr lang="de-CH" sz="2000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100000"/>
        </a:lnSpc>
        <a:spcBef>
          <a:spcPts val="832"/>
        </a:spcBef>
        <a:spcAft>
          <a:spcPct val="0"/>
        </a:spcAft>
        <a:buChar char="-"/>
        <a:defRPr sz="1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lnSpc>
          <a:spcPct val="100000"/>
        </a:lnSpc>
        <a:spcBef>
          <a:spcPts val="784"/>
        </a:spcBef>
        <a:spcAft>
          <a:spcPct val="0"/>
        </a:spcAft>
        <a:buChar char="-"/>
        <a:defRPr lang="de-CH" sz="1600" dirty="0" smtClean="0">
          <a:solidFill>
            <a:schemeClr val="tx1"/>
          </a:solidFill>
          <a:latin typeface="+mn-lt"/>
        </a:defRPr>
      </a:lvl3pPr>
      <a:lvl4pPr marL="1371600" marR="0" indent="0" algn="l" defTabSz="914400" rtl="0" eaLnBrk="0" fontAlgn="base" latinLnBrk="0" hangingPunct="0">
        <a:lnSpc>
          <a:spcPct val="100000"/>
        </a:lnSpc>
        <a:spcBef>
          <a:spcPts val="424"/>
        </a:spcBef>
        <a:spcAft>
          <a:spcPct val="0"/>
        </a:spcAft>
        <a:buClrTx/>
        <a:buSzTx/>
        <a:buFontTx/>
        <a:buNone/>
        <a:tabLst/>
        <a:defRPr lang="de-CH" sz="1600" dirty="0" smtClean="0">
          <a:solidFill>
            <a:schemeClr val="tx1"/>
          </a:solidFill>
          <a:latin typeface="+mn-lt"/>
        </a:defRPr>
      </a:lvl4pPr>
      <a:lvl5pPr marL="2062163" indent="-228600" algn="l" rtl="0" eaLnBrk="0" fontAlgn="base" hangingPunct="0">
        <a:lnSpc>
          <a:spcPct val="100000"/>
        </a:lnSpc>
        <a:spcBef>
          <a:spcPts val="424"/>
        </a:spcBef>
        <a:spcAft>
          <a:spcPct val="0"/>
        </a:spcAft>
        <a:buNone/>
        <a:defRPr lang="de-CH" sz="1600" dirty="0" smtClean="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Times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Times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Times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Times" charset="0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timeliner.okfnlabs.org/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textusproject.org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9" name="Rectangle 11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de-DE" sz="2800" dirty="0" smtClean="0"/>
              <a:t>Open Data: </a:t>
            </a:r>
            <a:r>
              <a:rPr lang="de-DE" sz="2800" dirty="0" err="1" smtClean="0"/>
              <a:t>How</a:t>
            </a:r>
            <a:r>
              <a:rPr lang="de-DE" sz="2800" dirty="0" smtClean="0"/>
              <a:t> </a:t>
            </a:r>
            <a:r>
              <a:rPr lang="de-DE" sz="2800" dirty="0" err="1" smtClean="0"/>
              <a:t>to</a:t>
            </a:r>
            <a:r>
              <a:rPr lang="de-DE" sz="2800" dirty="0" smtClean="0"/>
              <a:t> </a:t>
            </a:r>
            <a:r>
              <a:rPr lang="de-DE" sz="2800" dirty="0" err="1" smtClean="0"/>
              <a:t>Make</a:t>
            </a:r>
            <a:r>
              <a:rPr lang="de-DE" sz="2800" dirty="0" smtClean="0"/>
              <a:t> </a:t>
            </a:r>
            <a:r>
              <a:rPr lang="de-DE" sz="2800" dirty="0" err="1" smtClean="0"/>
              <a:t>Supply</a:t>
            </a:r>
            <a:r>
              <a:rPr lang="de-DE" sz="2800" dirty="0" smtClean="0"/>
              <a:t> </a:t>
            </a:r>
            <a:r>
              <a:rPr lang="de-DE" sz="2800" dirty="0" err="1" smtClean="0"/>
              <a:t>and</a:t>
            </a:r>
            <a:r>
              <a:rPr lang="de-DE" sz="2800" dirty="0" smtClean="0"/>
              <a:t> Demand </a:t>
            </a:r>
            <a:r>
              <a:rPr lang="de-DE" sz="2800" dirty="0" err="1" smtClean="0"/>
              <a:t>Meet</a:t>
            </a:r>
            <a:r>
              <a:rPr lang="de-DE" sz="2800" dirty="0" smtClean="0"/>
              <a:t>?</a:t>
            </a:r>
            <a:endParaRPr lang="de-DE" sz="2800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763688" y="5517232"/>
            <a:ext cx="6912456" cy="289576"/>
          </a:xfrm>
        </p:spPr>
        <p:txBody>
          <a:bodyPr/>
          <a:lstStyle/>
          <a:p>
            <a:r>
              <a:rPr lang="de-CH" sz="1400" dirty="0" smtClean="0"/>
              <a:t>Beat Estermann, 12 June 2013</a:t>
            </a:r>
            <a:endParaRPr lang="de-CH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476672"/>
            <a:ext cx="8568952" cy="1152128"/>
          </a:xfrm>
        </p:spPr>
        <p:txBody>
          <a:bodyPr/>
          <a:lstStyle/>
          <a:p>
            <a:r>
              <a:rPr lang="en-GB" dirty="0" smtClean="0"/>
              <a:t>Example App that Facilitates Data Visualization: </a:t>
            </a:r>
            <a:br>
              <a:rPr lang="en-GB" dirty="0" smtClean="0"/>
            </a:br>
            <a:r>
              <a:rPr lang="en-GB" dirty="0" smtClean="0"/>
              <a:t>Time Liner Tool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999" y="1412776"/>
            <a:ext cx="8424000" cy="4752528"/>
          </a:xfrm>
        </p:spPr>
        <p:txBody>
          <a:bodyPr/>
          <a:lstStyle/>
          <a:p>
            <a:endParaRPr lang="de-CH" dirty="0" smtClean="0">
              <a:hlinkClick r:id="rId2"/>
            </a:endParaRPr>
          </a:p>
          <a:p>
            <a:endParaRPr lang="de-CH" dirty="0">
              <a:hlinkClick r:id="rId2"/>
            </a:endParaRPr>
          </a:p>
          <a:p>
            <a:endParaRPr lang="de-CH" dirty="0" smtClean="0">
              <a:hlinkClick r:id="rId2"/>
            </a:endParaRPr>
          </a:p>
          <a:p>
            <a:endParaRPr lang="de-CH" dirty="0">
              <a:hlinkClick r:id="rId2"/>
            </a:endParaRPr>
          </a:p>
          <a:p>
            <a:endParaRPr lang="de-CH" dirty="0" smtClean="0">
              <a:hlinkClick r:id="rId2"/>
            </a:endParaRPr>
          </a:p>
          <a:p>
            <a:endParaRPr lang="de-CH" dirty="0">
              <a:hlinkClick r:id="rId2"/>
            </a:endParaRPr>
          </a:p>
          <a:p>
            <a:endParaRPr lang="de-CH" dirty="0" smtClean="0">
              <a:hlinkClick r:id="rId2"/>
            </a:endParaRPr>
          </a:p>
          <a:p>
            <a:endParaRPr lang="de-CH" dirty="0">
              <a:hlinkClick r:id="rId2"/>
            </a:endParaRPr>
          </a:p>
          <a:p>
            <a:endParaRPr lang="de-CH" dirty="0" smtClean="0">
              <a:hlinkClick r:id="rId2"/>
            </a:endParaRPr>
          </a:p>
          <a:p>
            <a:endParaRPr lang="de-CH" dirty="0">
              <a:hlinkClick r:id="rId2"/>
            </a:endParaRPr>
          </a:p>
          <a:p>
            <a:r>
              <a:rPr lang="de-CH" dirty="0" smtClean="0">
                <a:hlinkClick r:id="rId2"/>
              </a:rPr>
              <a:t>http</a:t>
            </a:r>
            <a:r>
              <a:rPr lang="de-CH" dirty="0">
                <a:hlinkClick r:id="rId2"/>
              </a:rPr>
              <a:t>://timeliner.okfnlabs.org</a:t>
            </a:r>
            <a:r>
              <a:rPr lang="de-CH" dirty="0" smtClean="0">
                <a:hlinkClick r:id="rId2"/>
              </a:rPr>
              <a:t>/</a:t>
            </a:r>
            <a:endParaRPr lang="de-CH" dirty="0" smtClean="0"/>
          </a:p>
          <a:p>
            <a:endParaRPr lang="de-CH" dirty="0"/>
          </a:p>
          <a:p>
            <a:endParaRPr lang="de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71C55E9-F72E-42EC-B078-5D0C1B5165EE}" type="slidenum">
              <a:rPr lang="de-DE" smtClean="0"/>
              <a:pPr/>
              <a:t>10</a:t>
            </a:fld>
            <a:endParaRPr lang="de-DE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96752"/>
            <a:ext cx="5688632" cy="4550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2420888"/>
            <a:ext cx="5112556" cy="4090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295184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9270" y="548680"/>
            <a:ext cx="8424000" cy="505576"/>
          </a:xfrm>
        </p:spPr>
        <p:txBody>
          <a:bodyPr/>
          <a:lstStyle/>
          <a:p>
            <a:r>
              <a:rPr lang="en-GB" dirty="0"/>
              <a:t>Example Apps that </a:t>
            </a:r>
            <a:r>
              <a:rPr lang="en-GB" dirty="0" smtClean="0"/>
              <a:t>Facilitates Collaborative Use of Data: </a:t>
            </a:r>
            <a:r>
              <a:rPr lang="de-CH" dirty="0" smtClean="0"/>
              <a:t> Annotation Tool TEXTUS</a:t>
            </a:r>
            <a:endParaRPr lang="de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412776"/>
            <a:ext cx="8424000" cy="4752528"/>
          </a:xfrm>
        </p:spPr>
        <p:txBody>
          <a:bodyPr/>
          <a:lstStyle/>
          <a:p>
            <a:endParaRPr lang="de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71C55E9-F72E-42EC-B078-5D0C1B5165EE}" type="slidenum">
              <a:rPr lang="de-DE" smtClean="0"/>
              <a:pPr/>
              <a:t>11</a:t>
            </a:fld>
            <a:endParaRPr lang="de-DE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1340768"/>
            <a:ext cx="5904657" cy="4723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323527" y="6165304"/>
            <a:ext cx="3313728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CH" dirty="0">
                <a:hlinkClick r:id="rId3"/>
              </a:rPr>
              <a:t>http://textusproject.org</a:t>
            </a:r>
            <a:r>
              <a:rPr lang="de-CH" dirty="0" smtClean="0">
                <a:hlinkClick r:id="rId3"/>
              </a:rPr>
              <a:t>/</a:t>
            </a:r>
            <a:endParaRPr lang="de-CH" dirty="0" smtClean="0"/>
          </a:p>
          <a:p>
            <a:endParaRPr lang="de-CH" dirty="0" smtClean="0"/>
          </a:p>
          <a:p>
            <a:endParaRPr lang="de-CH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2740020"/>
            <a:ext cx="4896544" cy="3917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72406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692696"/>
            <a:ext cx="8424000" cy="505576"/>
          </a:xfrm>
        </p:spPr>
        <p:txBody>
          <a:bodyPr/>
          <a:lstStyle/>
          <a:p>
            <a:r>
              <a:rPr lang="de-CH" dirty="0" err="1" smtClean="0"/>
              <a:t>Example</a:t>
            </a:r>
            <a:r>
              <a:rPr lang="de-CH" dirty="0" smtClean="0"/>
              <a:t> App </a:t>
            </a:r>
            <a:r>
              <a:rPr lang="de-CH" dirty="0" err="1" smtClean="0"/>
              <a:t>for</a:t>
            </a:r>
            <a:r>
              <a:rPr lang="de-CH" dirty="0" smtClean="0"/>
              <a:t> Data </a:t>
            </a:r>
            <a:r>
              <a:rPr lang="de-CH" dirty="0" err="1" smtClean="0"/>
              <a:t>Collection</a:t>
            </a:r>
            <a:r>
              <a:rPr lang="de-CH" dirty="0" smtClean="0"/>
              <a:t>: </a:t>
            </a:r>
            <a:br>
              <a:rPr lang="de-CH" dirty="0" smtClean="0"/>
            </a:br>
            <a:r>
              <a:rPr lang="de-CH" dirty="0" smtClean="0"/>
              <a:t>Community </a:t>
            </a:r>
            <a:r>
              <a:rPr lang="de-CH" dirty="0" err="1" smtClean="0"/>
              <a:t>Collection</a:t>
            </a:r>
            <a:r>
              <a:rPr lang="de-CH" dirty="0" smtClean="0"/>
              <a:t> Online (The Great War Archive)</a:t>
            </a:r>
            <a:endParaRPr lang="de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999" y="1772816"/>
            <a:ext cx="8424000" cy="4392488"/>
          </a:xfrm>
        </p:spPr>
        <p:txBody>
          <a:bodyPr/>
          <a:lstStyle/>
          <a:p>
            <a:endParaRPr lang="de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71C55E9-F72E-42EC-B078-5D0C1B5165EE}" type="slidenum">
              <a:rPr lang="de-DE" smtClean="0"/>
              <a:pPr/>
              <a:t>12</a:t>
            </a:fld>
            <a:endParaRPr lang="de-DE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650487"/>
            <a:ext cx="5193471" cy="4154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314306" y="6012170"/>
            <a:ext cx="540982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CH" sz="1600" dirty="0"/>
              <a:t>http://projects.oucs.ox.ac.uk/runcoco/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2521" y="2730679"/>
            <a:ext cx="4678945" cy="3743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135164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735" y="692696"/>
            <a:ext cx="8424000" cy="505576"/>
          </a:xfrm>
        </p:spPr>
        <p:txBody>
          <a:bodyPr/>
          <a:lstStyle/>
          <a:p>
            <a:r>
              <a:rPr lang="de-CH" dirty="0" err="1" smtClean="0"/>
              <a:t>Example</a:t>
            </a:r>
            <a:r>
              <a:rPr lang="de-CH" dirty="0" smtClean="0"/>
              <a:t>: Hosting </a:t>
            </a:r>
            <a:r>
              <a:rPr lang="de-CH" dirty="0" err="1" smtClean="0"/>
              <a:t>Platform</a:t>
            </a:r>
            <a:r>
              <a:rPr lang="de-CH" dirty="0" smtClean="0"/>
              <a:t> </a:t>
            </a:r>
            <a:r>
              <a:rPr lang="de-CH" dirty="0" err="1" smtClean="0"/>
              <a:t>for</a:t>
            </a:r>
            <a:r>
              <a:rPr lang="de-CH" dirty="0" smtClean="0"/>
              <a:t> </a:t>
            </a:r>
            <a:r>
              <a:rPr lang="de-CH" dirty="0" err="1" smtClean="0"/>
              <a:t>Citizen</a:t>
            </a:r>
            <a:r>
              <a:rPr lang="de-CH" dirty="0" smtClean="0"/>
              <a:t> Science Projects: </a:t>
            </a:r>
            <a:br>
              <a:rPr lang="de-CH" dirty="0" smtClean="0"/>
            </a:br>
            <a:r>
              <a:rPr lang="de-CH" dirty="0" err="1" smtClean="0"/>
              <a:t>Zooniverse</a:t>
            </a:r>
            <a:r>
              <a:rPr lang="de-CH" dirty="0" smtClean="0"/>
              <a:t> (</a:t>
            </a:r>
            <a:r>
              <a:rPr lang="de-CH" dirty="0" err="1" smtClean="0"/>
              <a:t>Ancient</a:t>
            </a:r>
            <a:r>
              <a:rPr lang="de-CH" dirty="0" smtClean="0"/>
              <a:t> </a:t>
            </a:r>
            <a:r>
              <a:rPr lang="de-CH" dirty="0" err="1" smtClean="0"/>
              <a:t>Lives</a:t>
            </a:r>
            <a:r>
              <a:rPr lang="de-CH" dirty="0" smtClean="0"/>
              <a:t>)</a:t>
            </a:r>
            <a:endParaRPr lang="de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71C55E9-F72E-42EC-B078-5D0C1B5165EE}" type="slidenum">
              <a:rPr lang="de-DE" smtClean="0"/>
              <a:pPr/>
              <a:t>13</a:t>
            </a:fld>
            <a:endParaRPr lang="de-DE"/>
          </a:p>
        </p:txBody>
      </p:sp>
      <p:sp>
        <p:nvSpPr>
          <p:cNvPr id="5" name="Rectangle 4"/>
          <p:cNvSpPr/>
          <p:nvPr/>
        </p:nvSpPr>
        <p:spPr>
          <a:xfrm>
            <a:off x="323528" y="6237312"/>
            <a:ext cx="33316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CH" sz="2000" dirty="0"/>
              <a:t>https://www.zooniverse.org</a:t>
            </a:r>
            <a:r>
              <a:rPr lang="de-CH" dirty="0"/>
              <a:t>/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08166"/>
            <a:ext cx="5676392" cy="454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5146" y="2409499"/>
            <a:ext cx="5330216" cy="4264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4031160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 smtClean="0"/>
              <a:t>Questions</a:t>
            </a:r>
            <a:r>
              <a:rPr lang="de-CH" dirty="0" smtClean="0"/>
              <a:t> </a:t>
            </a:r>
            <a:r>
              <a:rPr lang="de-CH" dirty="0" err="1" smtClean="0"/>
              <a:t>for</a:t>
            </a:r>
            <a:r>
              <a:rPr lang="de-CH" dirty="0" smtClean="0"/>
              <a:t> </a:t>
            </a:r>
            <a:r>
              <a:rPr lang="de-CH" dirty="0" err="1" smtClean="0"/>
              <a:t>Discussion</a:t>
            </a:r>
            <a:endParaRPr lang="de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itchFamily="34" charset="0"/>
              <a:buChar char="•"/>
            </a:pPr>
            <a:r>
              <a:rPr lang="en-GB" dirty="0" smtClean="0"/>
              <a:t>What are your experiences regarding challenges on the demand / supplier side?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dirty="0" smtClean="0"/>
              <a:t>What should be done (in Switzerland) to make data/content supply and demand in the Digital Humanities meet? What would be most useful?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71C55E9-F72E-42EC-B078-5D0C1B5165EE}" type="slidenum">
              <a:rPr lang="de-DE" smtClean="0"/>
              <a:pPr/>
              <a:t>14</a:t>
            </a:fld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1473860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 smtClean="0"/>
              <a:t>Contact</a:t>
            </a:r>
            <a:endParaRPr lang="de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dirty="0" smtClean="0"/>
              <a:t>Beat Estermann</a:t>
            </a:r>
            <a:br>
              <a:rPr lang="de-CH" dirty="0" smtClean="0"/>
            </a:br>
            <a:r>
              <a:rPr lang="de-CH" dirty="0" smtClean="0"/>
              <a:t>beat.estermann@bfh.ch</a:t>
            </a:r>
          </a:p>
          <a:p>
            <a:r>
              <a:rPr lang="de-CH" b="1" dirty="0" smtClean="0"/>
              <a:t>Bern University </a:t>
            </a:r>
            <a:r>
              <a:rPr lang="de-CH" b="1" dirty="0" err="1" smtClean="0"/>
              <a:t>of</a:t>
            </a:r>
            <a:r>
              <a:rPr lang="de-CH" b="1" dirty="0" smtClean="0"/>
              <a:t> Applied </a:t>
            </a:r>
            <a:r>
              <a:rPr lang="de-CH" b="1" dirty="0" err="1" smtClean="0"/>
              <a:t>Sciences</a:t>
            </a:r>
            <a:r>
              <a:rPr lang="de-CH" b="1" dirty="0" smtClean="0"/>
              <a:t/>
            </a:r>
            <a:br>
              <a:rPr lang="de-CH" b="1" dirty="0" smtClean="0"/>
            </a:br>
            <a:r>
              <a:rPr lang="de-CH" b="1" dirty="0" smtClean="0"/>
              <a:t>E-</a:t>
            </a:r>
            <a:r>
              <a:rPr lang="de-CH" b="1" dirty="0" err="1" smtClean="0"/>
              <a:t>Government</a:t>
            </a:r>
            <a:r>
              <a:rPr lang="de-CH" b="1" dirty="0" smtClean="0"/>
              <a:t> Institute</a:t>
            </a:r>
            <a:br>
              <a:rPr lang="de-CH" b="1" dirty="0" smtClean="0"/>
            </a:br>
            <a:r>
              <a:rPr lang="de-CH" dirty="0" err="1" smtClean="0"/>
              <a:t>Morgartenstrasse</a:t>
            </a:r>
            <a:r>
              <a:rPr lang="de-CH" dirty="0" smtClean="0"/>
              <a:t> 2a</a:t>
            </a:r>
            <a:br>
              <a:rPr lang="de-CH" dirty="0" smtClean="0"/>
            </a:br>
            <a:r>
              <a:rPr lang="de-CH" dirty="0" smtClean="0"/>
              <a:t>3000 Bern 22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71C55E9-F72E-42EC-B078-5D0C1B5165EE}" type="slidenum">
              <a:rPr lang="de-DE" smtClean="0"/>
              <a:pPr/>
              <a:t>15</a:t>
            </a:fld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3305920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Personal Background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itchFamily="34" charset="0"/>
              <a:buChar char="•"/>
            </a:pPr>
            <a:r>
              <a:rPr lang="de-CH" sz="1800" dirty="0" smtClean="0"/>
              <a:t>Member </a:t>
            </a:r>
            <a:r>
              <a:rPr lang="de-CH" sz="1800" dirty="0" err="1" smtClean="0"/>
              <a:t>of</a:t>
            </a:r>
            <a:r>
              <a:rPr lang="de-CH" sz="1800" dirty="0" smtClean="0"/>
              <a:t> </a:t>
            </a:r>
            <a:r>
              <a:rPr lang="de-CH" sz="1800" dirty="0" err="1" smtClean="0"/>
              <a:t>the</a:t>
            </a:r>
            <a:r>
              <a:rPr lang="de-CH" sz="1800" dirty="0" smtClean="0"/>
              <a:t> Research Group «Open &amp; </a:t>
            </a:r>
            <a:r>
              <a:rPr lang="de-CH" sz="1800" dirty="0" err="1" smtClean="0"/>
              <a:t>Linked</a:t>
            </a:r>
            <a:r>
              <a:rPr lang="de-CH" sz="1800" dirty="0" smtClean="0"/>
              <a:t> Data» </a:t>
            </a:r>
            <a:r>
              <a:rPr lang="de-CH" sz="1800" dirty="0" err="1" smtClean="0"/>
              <a:t>at</a:t>
            </a:r>
            <a:r>
              <a:rPr lang="de-CH" sz="1800" dirty="0" smtClean="0"/>
              <a:t> </a:t>
            </a:r>
            <a:r>
              <a:rPr lang="de-CH" sz="1800" dirty="0" err="1" smtClean="0"/>
              <a:t>the</a:t>
            </a:r>
            <a:r>
              <a:rPr lang="de-CH" sz="1800" dirty="0" smtClean="0"/>
              <a:t> </a:t>
            </a:r>
            <a:r>
              <a:rPr lang="de-CH" sz="1800" dirty="0"/>
              <a:t/>
            </a:r>
            <a:br>
              <a:rPr lang="de-CH" sz="1800" dirty="0"/>
            </a:br>
            <a:r>
              <a:rPr lang="de-CH" sz="1800" dirty="0" smtClean="0"/>
              <a:t>E-</a:t>
            </a:r>
            <a:r>
              <a:rPr lang="de-CH" sz="1800" dirty="0" err="1" smtClean="0"/>
              <a:t>Government</a:t>
            </a:r>
            <a:r>
              <a:rPr lang="de-CH" sz="1800" dirty="0" smtClean="0"/>
              <a:t> Institute (Bern University </a:t>
            </a:r>
            <a:r>
              <a:rPr lang="de-CH" sz="1800" dirty="0" err="1" smtClean="0"/>
              <a:t>of</a:t>
            </a:r>
            <a:r>
              <a:rPr lang="de-CH" sz="1800" dirty="0" smtClean="0"/>
              <a:t> Applied </a:t>
            </a:r>
            <a:r>
              <a:rPr lang="de-CH" sz="1800" dirty="0" err="1" smtClean="0"/>
              <a:t>Sciences</a:t>
            </a:r>
            <a:r>
              <a:rPr lang="de-CH" sz="1800" dirty="0" smtClean="0"/>
              <a:t>)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de-CH" sz="1800" dirty="0" smtClean="0"/>
              <a:t>Personal Research Field: Open Data </a:t>
            </a:r>
            <a:r>
              <a:rPr lang="de-CH" sz="1800" dirty="0" err="1" smtClean="0"/>
              <a:t>and</a:t>
            </a:r>
            <a:r>
              <a:rPr lang="de-CH" sz="1800" dirty="0" smtClean="0"/>
              <a:t> </a:t>
            </a:r>
            <a:r>
              <a:rPr lang="de-CH" sz="1800" dirty="0" err="1" smtClean="0"/>
              <a:t>Crowdsourcing</a:t>
            </a:r>
            <a:r>
              <a:rPr lang="de-CH" sz="1800" dirty="0" smtClean="0"/>
              <a:t> </a:t>
            </a:r>
            <a:r>
              <a:rPr lang="de-CH" sz="1800" dirty="0" err="1" smtClean="0"/>
              <a:t>among</a:t>
            </a:r>
            <a:r>
              <a:rPr lang="de-CH" sz="1800" dirty="0" smtClean="0"/>
              <a:t> Memory </a:t>
            </a:r>
            <a:r>
              <a:rPr lang="de-CH" sz="1800" dirty="0" err="1" smtClean="0"/>
              <a:t>Institutions</a:t>
            </a:r>
            <a:r>
              <a:rPr lang="de-CH" sz="1800" dirty="0"/>
              <a:t> </a:t>
            </a:r>
            <a:r>
              <a:rPr lang="de-CH" sz="1800" dirty="0" smtClean="0"/>
              <a:t>(cf. Pilot Survey </a:t>
            </a:r>
            <a:r>
              <a:rPr lang="de-CH" sz="1800" dirty="0" err="1" smtClean="0"/>
              <a:t>among</a:t>
            </a:r>
            <a:r>
              <a:rPr lang="de-CH" sz="1800" dirty="0" smtClean="0"/>
              <a:t> Swiss GLAMs)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de-CH" sz="1800" dirty="0" smtClean="0"/>
              <a:t>Member </a:t>
            </a:r>
            <a:r>
              <a:rPr lang="de-CH" sz="1800" dirty="0" err="1" smtClean="0"/>
              <a:t>of</a:t>
            </a:r>
            <a:r>
              <a:rPr lang="de-CH" sz="1800" dirty="0" smtClean="0"/>
              <a:t> opendata.ch (Swiss </a:t>
            </a:r>
            <a:r>
              <a:rPr lang="de-CH" sz="1800" dirty="0" err="1" smtClean="0"/>
              <a:t>chapter</a:t>
            </a:r>
            <a:r>
              <a:rPr lang="de-CH" sz="1800" dirty="0" smtClean="0"/>
              <a:t> </a:t>
            </a:r>
            <a:r>
              <a:rPr lang="de-CH" sz="1800" dirty="0" err="1" smtClean="0"/>
              <a:t>of</a:t>
            </a:r>
            <a:r>
              <a:rPr lang="de-CH" sz="1800" dirty="0" smtClean="0"/>
              <a:t> </a:t>
            </a:r>
            <a:r>
              <a:rPr lang="de-CH" sz="1800" dirty="0" err="1" smtClean="0"/>
              <a:t>the</a:t>
            </a:r>
            <a:r>
              <a:rPr lang="de-CH" sz="1800" dirty="0" smtClean="0"/>
              <a:t> Open </a:t>
            </a:r>
            <a:r>
              <a:rPr lang="de-CH" sz="1800" dirty="0" err="1" smtClean="0"/>
              <a:t>Knowledge</a:t>
            </a:r>
            <a:r>
              <a:rPr lang="de-CH" sz="1800" dirty="0" smtClean="0"/>
              <a:t> </a:t>
            </a:r>
            <a:r>
              <a:rPr lang="de-CH" sz="1800" dirty="0" err="1" smtClean="0"/>
              <a:t>Foundation</a:t>
            </a:r>
            <a:r>
              <a:rPr lang="de-CH" sz="1800" dirty="0" smtClean="0"/>
              <a:t>)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de-CH" sz="1800" dirty="0" smtClean="0"/>
              <a:t>Member </a:t>
            </a:r>
            <a:r>
              <a:rPr lang="de-CH" sz="1800" dirty="0" err="1" smtClean="0"/>
              <a:t>of</a:t>
            </a:r>
            <a:r>
              <a:rPr lang="de-CH" sz="1800" dirty="0" smtClean="0"/>
              <a:t> Wikimedia CH, </a:t>
            </a:r>
            <a:r>
              <a:rPr lang="de-CH" sz="1800" dirty="0" err="1" smtClean="0"/>
              <a:t>participating</a:t>
            </a:r>
            <a:r>
              <a:rPr lang="de-CH" sz="1800" dirty="0" smtClean="0"/>
              <a:t> in GLAM-Wiki </a:t>
            </a:r>
            <a:r>
              <a:rPr lang="de-CH" sz="1800" dirty="0" err="1" smtClean="0"/>
              <a:t>co-operations</a:t>
            </a:r>
            <a:endParaRPr lang="de-CH" sz="18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de-CH" sz="1800" dirty="0" err="1" smtClean="0"/>
              <a:t>Founding</a:t>
            </a:r>
            <a:r>
              <a:rPr lang="de-CH" sz="1800" dirty="0" smtClean="0"/>
              <a:t> </a:t>
            </a:r>
            <a:r>
              <a:rPr lang="de-CH" sz="1800" dirty="0" err="1" smtClean="0"/>
              <a:t>member</a:t>
            </a:r>
            <a:r>
              <a:rPr lang="de-CH" sz="1800" dirty="0" smtClean="0"/>
              <a:t> </a:t>
            </a:r>
            <a:r>
              <a:rPr lang="de-CH" sz="1800" dirty="0" err="1" smtClean="0"/>
              <a:t>of</a:t>
            </a:r>
            <a:r>
              <a:rPr lang="de-CH" sz="1800" dirty="0" smtClean="0"/>
              <a:t> Digitale Allmend (Swiss </a:t>
            </a:r>
            <a:r>
              <a:rPr lang="de-CH" sz="1800" dirty="0" err="1" smtClean="0"/>
              <a:t>chapter</a:t>
            </a:r>
            <a:r>
              <a:rPr lang="de-CH" sz="1800" dirty="0" smtClean="0"/>
              <a:t> </a:t>
            </a:r>
            <a:r>
              <a:rPr lang="de-CH" sz="1800" dirty="0" err="1" smtClean="0"/>
              <a:t>of</a:t>
            </a:r>
            <a:r>
              <a:rPr lang="de-CH" sz="1800" dirty="0" smtClean="0"/>
              <a:t> </a:t>
            </a:r>
            <a:r>
              <a:rPr lang="de-CH" sz="1800" dirty="0" err="1" smtClean="0"/>
              <a:t>CreativeCommons</a:t>
            </a:r>
            <a:r>
              <a:rPr lang="de-CH" sz="1800" dirty="0" smtClean="0"/>
              <a:t>)</a:t>
            </a:r>
            <a:br>
              <a:rPr lang="de-CH" sz="1800" dirty="0" smtClean="0"/>
            </a:br>
            <a:endParaRPr lang="de-CH" sz="1800" dirty="0" smtClean="0"/>
          </a:p>
          <a:p>
            <a:pPr marL="342900" indent="-342900">
              <a:buFont typeface="Arial" pitchFamily="34" charset="0"/>
              <a:buChar char="•"/>
            </a:pPr>
            <a:endParaRPr lang="de-CH" dirty="0" smtClean="0"/>
          </a:p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71C55E9-F72E-42EC-B078-5D0C1B5165EE}" type="slidenum">
              <a:rPr lang="de-DE" smtClean="0"/>
              <a:pPr/>
              <a:t>2</a:t>
            </a:fld>
            <a:endParaRPr lang="de-DE" dirty="0"/>
          </a:p>
        </p:txBody>
      </p:sp>
      <p:sp>
        <p:nvSpPr>
          <p:cNvPr id="5" name="TextBox 4"/>
          <p:cNvSpPr txBox="1"/>
          <p:nvPr/>
        </p:nvSpPr>
        <p:spPr>
          <a:xfrm>
            <a:off x="323528" y="5085184"/>
            <a:ext cx="8064896" cy="1015663"/>
          </a:xfrm>
          <a:prstGeom prst="rect">
            <a:avLst/>
          </a:prstGeom>
          <a:solidFill>
            <a:srgbClr val="CCEC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CH" sz="2000" dirty="0" smtClean="0">
                <a:solidFill>
                  <a:srgbClr val="C00000"/>
                </a:solidFill>
              </a:rPr>
              <a:t>Motivation </a:t>
            </a:r>
            <a:r>
              <a:rPr lang="de-CH" sz="2000" dirty="0" err="1" smtClean="0">
                <a:solidFill>
                  <a:srgbClr val="C00000"/>
                </a:solidFill>
              </a:rPr>
              <a:t>for</a:t>
            </a:r>
            <a:r>
              <a:rPr lang="de-CH" sz="2000" dirty="0" smtClean="0">
                <a:solidFill>
                  <a:srgbClr val="C00000"/>
                </a:solidFill>
              </a:rPr>
              <a:t> </a:t>
            </a:r>
            <a:r>
              <a:rPr lang="de-CH" sz="2000" dirty="0" err="1" smtClean="0">
                <a:solidFill>
                  <a:srgbClr val="C00000"/>
                </a:solidFill>
              </a:rPr>
              <a:t>the</a:t>
            </a:r>
            <a:r>
              <a:rPr lang="de-CH" sz="2000" dirty="0" smtClean="0">
                <a:solidFill>
                  <a:srgbClr val="C00000"/>
                </a:solidFill>
              </a:rPr>
              <a:t> </a:t>
            </a:r>
            <a:r>
              <a:rPr lang="de-CH" sz="2000" dirty="0" err="1" smtClean="0">
                <a:solidFill>
                  <a:srgbClr val="C00000"/>
                </a:solidFill>
              </a:rPr>
              <a:t>participation</a:t>
            </a:r>
            <a:r>
              <a:rPr lang="de-CH" sz="2000" dirty="0" smtClean="0">
                <a:solidFill>
                  <a:srgbClr val="C00000"/>
                </a:solidFill>
              </a:rPr>
              <a:t> in </a:t>
            </a:r>
            <a:r>
              <a:rPr lang="de-CH" sz="2000" dirty="0" err="1" smtClean="0">
                <a:solidFill>
                  <a:srgbClr val="C00000"/>
                </a:solidFill>
              </a:rPr>
              <a:t>today’s</a:t>
            </a:r>
            <a:r>
              <a:rPr lang="de-CH" sz="2000" dirty="0" smtClean="0">
                <a:solidFill>
                  <a:srgbClr val="C00000"/>
                </a:solidFill>
              </a:rPr>
              <a:t> </a:t>
            </a:r>
            <a:r>
              <a:rPr lang="de-CH" sz="2000" dirty="0" err="1" smtClean="0">
                <a:solidFill>
                  <a:srgbClr val="C00000"/>
                </a:solidFill>
              </a:rPr>
              <a:t>workshop</a:t>
            </a:r>
            <a:r>
              <a:rPr lang="de-CH" sz="2000" dirty="0" smtClean="0">
                <a:solidFill>
                  <a:srgbClr val="C00000"/>
                </a:solidFill>
              </a:rPr>
              <a:t>: </a:t>
            </a:r>
          </a:p>
          <a:p>
            <a:pPr algn="ctr"/>
            <a:r>
              <a:rPr lang="de-CH" sz="2000" b="1" dirty="0" err="1" smtClean="0">
                <a:solidFill>
                  <a:srgbClr val="C00000"/>
                </a:solidFill>
              </a:rPr>
              <a:t>Getting</a:t>
            </a:r>
            <a:r>
              <a:rPr lang="de-CH" sz="2000" b="1" dirty="0" smtClean="0">
                <a:solidFill>
                  <a:srgbClr val="C00000"/>
                </a:solidFill>
              </a:rPr>
              <a:t> a </a:t>
            </a:r>
            <a:r>
              <a:rPr lang="de-CH" sz="2000" b="1" dirty="0" err="1" smtClean="0">
                <a:solidFill>
                  <a:srgbClr val="C00000"/>
                </a:solidFill>
              </a:rPr>
              <a:t>better</a:t>
            </a:r>
            <a:r>
              <a:rPr lang="de-CH" sz="2000" b="1" dirty="0" smtClean="0">
                <a:solidFill>
                  <a:srgbClr val="C00000"/>
                </a:solidFill>
              </a:rPr>
              <a:t> </a:t>
            </a:r>
            <a:r>
              <a:rPr lang="de-CH" sz="2000" b="1" dirty="0" err="1" smtClean="0">
                <a:solidFill>
                  <a:srgbClr val="C00000"/>
                </a:solidFill>
              </a:rPr>
              <a:t>understanding</a:t>
            </a:r>
            <a:r>
              <a:rPr lang="de-CH" sz="2000" b="1" dirty="0" smtClean="0">
                <a:solidFill>
                  <a:srgbClr val="C00000"/>
                </a:solidFill>
              </a:rPr>
              <a:t> </a:t>
            </a:r>
            <a:r>
              <a:rPr lang="de-CH" sz="2000" b="1" dirty="0" err="1" smtClean="0">
                <a:solidFill>
                  <a:srgbClr val="C00000"/>
                </a:solidFill>
              </a:rPr>
              <a:t>of</a:t>
            </a:r>
            <a:r>
              <a:rPr lang="de-CH" sz="2000" b="1" dirty="0" smtClean="0">
                <a:solidFill>
                  <a:srgbClr val="C00000"/>
                </a:solidFill>
              </a:rPr>
              <a:t> </a:t>
            </a:r>
            <a:r>
              <a:rPr lang="de-CH" sz="2000" b="1" dirty="0" err="1" smtClean="0">
                <a:solidFill>
                  <a:srgbClr val="C00000"/>
                </a:solidFill>
              </a:rPr>
              <a:t>the</a:t>
            </a:r>
            <a:r>
              <a:rPr lang="de-CH" sz="2000" b="1" dirty="0" smtClean="0">
                <a:solidFill>
                  <a:srgbClr val="C00000"/>
                </a:solidFill>
              </a:rPr>
              <a:t> </a:t>
            </a:r>
            <a:r>
              <a:rPr lang="de-CH" sz="2000" b="1" dirty="0" err="1" smtClean="0">
                <a:solidFill>
                  <a:srgbClr val="C00000"/>
                </a:solidFill>
              </a:rPr>
              <a:t>demand</a:t>
            </a:r>
            <a:r>
              <a:rPr lang="de-CH" sz="2000" b="1" dirty="0" smtClean="0">
                <a:solidFill>
                  <a:srgbClr val="C00000"/>
                </a:solidFill>
              </a:rPr>
              <a:t> </a:t>
            </a:r>
            <a:r>
              <a:rPr lang="de-CH" sz="2000" b="1" dirty="0" err="1" smtClean="0">
                <a:solidFill>
                  <a:srgbClr val="C00000"/>
                </a:solidFill>
              </a:rPr>
              <a:t>side</a:t>
            </a:r>
            <a:r>
              <a:rPr lang="de-CH" sz="2000" b="1" dirty="0" smtClean="0">
                <a:solidFill>
                  <a:srgbClr val="C00000"/>
                </a:solidFill>
              </a:rPr>
              <a:t> </a:t>
            </a:r>
            <a:r>
              <a:rPr lang="de-CH" sz="2000" b="1" dirty="0" err="1" smtClean="0">
                <a:solidFill>
                  <a:srgbClr val="C00000"/>
                </a:solidFill>
              </a:rPr>
              <a:t>of</a:t>
            </a:r>
            <a:r>
              <a:rPr lang="de-CH" sz="2000" b="1" dirty="0" smtClean="0">
                <a:solidFill>
                  <a:srgbClr val="C00000"/>
                </a:solidFill>
              </a:rPr>
              <a:t> open </a:t>
            </a:r>
            <a:r>
              <a:rPr lang="de-CH" sz="2000" b="1" dirty="0" err="1" smtClean="0">
                <a:solidFill>
                  <a:srgbClr val="C00000"/>
                </a:solidFill>
              </a:rPr>
              <a:t>data</a:t>
            </a:r>
            <a:r>
              <a:rPr lang="de-CH" sz="2000" b="1" dirty="0" smtClean="0">
                <a:solidFill>
                  <a:srgbClr val="C00000"/>
                </a:solidFill>
              </a:rPr>
              <a:t> in </a:t>
            </a:r>
            <a:r>
              <a:rPr lang="de-CH" sz="2000" b="1" dirty="0" err="1" smtClean="0">
                <a:solidFill>
                  <a:srgbClr val="C00000"/>
                </a:solidFill>
              </a:rPr>
              <a:t>the</a:t>
            </a:r>
            <a:r>
              <a:rPr lang="de-CH" sz="2000" b="1" dirty="0" smtClean="0">
                <a:solidFill>
                  <a:srgbClr val="C00000"/>
                </a:solidFill>
              </a:rPr>
              <a:t> Digital </a:t>
            </a:r>
            <a:r>
              <a:rPr lang="de-CH" sz="2000" b="1" dirty="0" err="1" smtClean="0">
                <a:solidFill>
                  <a:srgbClr val="C00000"/>
                </a:solidFill>
              </a:rPr>
              <a:t>Humanities</a:t>
            </a:r>
            <a:r>
              <a:rPr lang="de-CH" sz="2000" dirty="0" smtClean="0">
                <a:solidFill>
                  <a:srgbClr val="C00000"/>
                </a:solidFill>
              </a:rPr>
              <a:t>    </a:t>
            </a:r>
            <a:endParaRPr lang="de-CH" sz="2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97798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Content </a:t>
            </a:r>
            <a:r>
              <a:rPr lang="de-CH" dirty="0" err="1" smtClean="0"/>
              <a:t>Overview</a:t>
            </a:r>
            <a:endParaRPr lang="de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itchFamily="34" charset="0"/>
              <a:buChar char="•"/>
            </a:pPr>
            <a:r>
              <a:rPr lang="de-CH" dirty="0" smtClean="0"/>
              <a:t>Providers </a:t>
            </a:r>
            <a:r>
              <a:rPr lang="de-CH" dirty="0" err="1" smtClean="0"/>
              <a:t>and</a:t>
            </a:r>
            <a:r>
              <a:rPr lang="de-CH" dirty="0" smtClean="0"/>
              <a:t> Users </a:t>
            </a:r>
            <a:r>
              <a:rPr lang="de-CH" dirty="0" err="1" smtClean="0"/>
              <a:t>of</a:t>
            </a:r>
            <a:r>
              <a:rPr lang="de-CH" dirty="0" smtClean="0"/>
              <a:t> Open Data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de-CH" dirty="0" err="1" smtClean="0"/>
              <a:t>Challenges</a:t>
            </a:r>
            <a:r>
              <a:rPr lang="de-CH" dirty="0" smtClean="0"/>
              <a:t> </a:t>
            </a:r>
            <a:r>
              <a:rPr lang="de-CH" dirty="0" err="1" smtClean="0"/>
              <a:t>from</a:t>
            </a:r>
            <a:r>
              <a:rPr lang="de-CH" dirty="0" smtClean="0"/>
              <a:t> a Data Provider </a:t>
            </a:r>
            <a:r>
              <a:rPr lang="de-CH" dirty="0" err="1" smtClean="0"/>
              <a:t>Perspective</a:t>
            </a:r>
            <a:endParaRPr lang="de-CH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de-CH" dirty="0" err="1" smtClean="0"/>
              <a:t>Challenges</a:t>
            </a:r>
            <a:r>
              <a:rPr lang="de-CH" dirty="0" smtClean="0"/>
              <a:t> </a:t>
            </a:r>
            <a:r>
              <a:rPr lang="de-CH" dirty="0" err="1" smtClean="0"/>
              <a:t>from</a:t>
            </a:r>
            <a:r>
              <a:rPr lang="de-CH" dirty="0" smtClean="0"/>
              <a:t> a User </a:t>
            </a:r>
            <a:r>
              <a:rPr lang="de-CH" dirty="0" err="1" smtClean="0"/>
              <a:t>Perspective</a:t>
            </a:r>
            <a:r>
              <a:rPr lang="de-CH" dirty="0" smtClean="0"/>
              <a:t> (in </a:t>
            </a:r>
            <a:r>
              <a:rPr lang="de-CH" dirty="0" err="1" smtClean="0"/>
              <a:t>the</a:t>
            </a:r>
            <a:r>
              <a:rPr lang="de-CH" dirty="0" smtClean="0"/>
              <a:t> Digital </a:t>
            </a:r>
            <a:r>
              <a:rPr lang="de-CH" dirty="0" err="1" smtClean="0"/>
              <a:t>Humanities</a:t>
            </a:r>
            <a:r>
              <a:rPr lang="de-CH" dirty="0" smtClean="0"/>
              <a:t>) 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de-CH" dirty="0" err="1" smtClean="0"/>
              <a:t>Approches</a:t>
            </a:r>
            <a:r>
              <a:rPr lang="de-CH" dirty="0" smtClean="0"/>
              <a:t> </a:t>
            </a:r>
            <a:r>
              <a:rPr lang="de-CH" dirty="0" err="1" smtClean="0"/>
              <a:t>to</a:t>
            </a:r>
            <a:r>
              <a:rPr lang="de-CH" dirty="0" smtClean="0"/>
              <a:t> Making Demand </a:t>
            </a:r>
            <a:r>
              <a:rPr lang="de-CH" dirty="0" err="1" smtClean="0"/>
              <a:t>and</a:t>
            </a:r>
            <a:r>
              <a:rPr lang="de-CH" dirty="0" smtClean="0"/>
              <a:t> </a:t>
            </a:r>
            <a:r>
              <a:rPr lang="de-CH" dirty="0" err="1" smtClean="0"/>
              <a:t>Supply</a:t>
            </a:r>
            <a:r>
              <a:rPr lang="de-CH" dirty="0" smtClean="0"/>
              <a:t> </a:t>
            </a:r>
            <a:r>
              <a:rPr lang="de-CH" dirty="0" err="1" smtClean="0"/>
              <a:t>Meet</a:t>
            </a:r>
            <a:r>
              <a:rPr lang="de-CH" dirty="0" smtClean="0"/>
              <a:t>:</a:t>
            </a:r>
          </a:p>
          <a:p>
            <a:pPr marL="1085850" lvl="1" indent="-342900">
              <a:buFont typeface="Arial" pitchFamily="34" charset="0"/>
              <a:buChar char="•"/>
            </a:pPr>
            <a:r>
              <a:rPr lang="de-CH" dirty="0" smtClean="0"/>
              <a:t>« Master </a:t>
            </a:r>
            <a:r>
              <a:rPr lang="de-CH" dirty="0" err="1" smtClean="0"/>
              <a:t>Classes</a:t>
            </a:r>
            <a:r>
              <a:rPr lang="de-CH" dirty="0" smtClean="0"/>
              <a:t> » </a:t>
            </a:r>
            <a:r>
              <a:rPr lang="de-CH" dirty="0" err="1" smtClean="0"/>
              <a:t>for</a:t>
            </a:r>
            <a:r>
              <a:rPr lang="de-CH" dirty="0" smtClean="0"/>
              <a:t> professionals in </a:t>
            </a:r>
            <a:r>
              <a:rPr lang="de-CH" dirty="0" err="1" smtClean="0"/>
              <a:t>the</a:t>
            </a:r>
            <a:r>
              <a:rPr lang="de-CH" dirty="0" smtClean="0"/>
              <a:t> cultural </a:t>
            </a:r>
            <a:r>
              <a:rPr lang="de-CH" dirty="0" err="1" smtClean="0"/>
              <a:t>heritage</a:t>
            </a:r>
            <a:r>
              <a:rPr lang="de-CH" dirty="0" smtClean="0"/>
              <a:t> </a:t>
            </a:r>
            <a:r>
              <a:rPr lang="de-CH" dirty="0" err="1" smtClean="0"/>
              <a:t>sector</a:t>
            </a:r>
            <a:endParaRPr lang="de-CH" dirty="0" smtClean="0"/>
          </a:p>
          <a:p>
            <a:pPr marL="1085850" lvl="1" indent="-342900">
              <a:buFont typeface="Arial" pitchFamily="34" charset="0"/>
              <a:buChar char="•"/>
            </a:pPr>
            <a:r>
              <a:rPr lang="de-CH" dirty="0" err="1" smtClean="0"/>
              <a:t>Hackathons</a:t>
            </a:r>
            <a:endParaRPr lang="de-CH" dirty="0" smtClean="0"/>
          </a:p>
          <a:p>
            <a:pPr marL="1085850" lvl="1" indent="-342900">
              <a:buFont typeface="Arial" pitchFamily="34" charset="0"/>
              <a:buChar char="•"/>
            </a:pPr>
            <a:r>
              <a:rPr lang="de-CH" dirty="0" smtClean="0"/>
              <a:t>Apps </a:t>
            </a:r>
            <a:r>
              <a:rPr lang="de-CH" dirty="0" err="1" smtClean="0"/>
              <a:t>to</a:t>
            </a:r>
            <a:r>
              <a:rPr lang="de-CH" dirty="0" smtClean="0"/>
              <a:t> </a:t>
            </a:r>
            <a:r>
              <a:rPr lang="de-CH" dirty="0" err="1" smtClean="0"/>
              <a:t>facilitate</a:t>
            </a:r>
            <a:r>
              <a:rPr lang="de-CH" dirty="0" smtClean="0"/>
              <a:t> </a:t>
            </a:r>
            <a:r>
              <a:rPr lang="de-CH" dirty="0" err="1" smtClean="0"/>
              <a:t>data</a:t>
            </a:r>
            <a:r>
              <a:rPr lang="de-CH" dirty="0" smtClean="0"/>
              <a:t> </a:t>
            </a:r>
            <a:r>
              <a:rPr lang="de-CH" dirty="0" err="1" smtClean="0"/>
              <a:t>use</a:t>
            </a:r>
            <a:r>
              <a:rPr lang="de-CH" dirty="0" smtClean="0"/>
              <a:t> / </a:t>
            </a:r>
            <a:r>
              <a:rPr lang="de-CH" dirty="0" err="1" smtClean="0"/>
              <a:t>visualization</a:t>
            </a:r>
            <a:r>
              <a:rPr lang="de-CH" dirty="0" smtClean="0"/>
              <a:t>, </a:t>
            </a:r>
            <a:r>
              <a:rPr lang="de-CH" dirty="0" err="1" smtClean="0"/>
              <a:t>data</a:t>
            </a:r>
            <a:r>
              <a:rPr lang="de-CH" dirty="0" smtClean="0"/>
              <a:t> </a:t>
            </a:r>
            <a:r>
              <a:rPr lang="de-CH" dirty="0" err="1" smtClean="0"/>
              <a:t>collection</a:t>
            </a:r>
            <a:r>
              <a:rPr lang="de-CH" dirty="0" smtClean="0"/>
              <a:t> </a:t>
            </a:r>
            <a:r>
              <a:rPr lang="de-CH" dirty="0" err="1" smtClean="0"/>
              <a:t>by</a:t>
            </a:r>
            <a:r>
              <a:rPr lang="de-CH" dirty="0" smtClean="0"/>
              <a:t> </a:t>
            </a:r>
            <a:r>
              <a:rPr lang="de-CH" dirty="0" err="1" smtClean="0"/>
              <a:t>crowdsourcing</a:t>
            </a:r>
            <a:r>
              <a:rPr lang="de-CH" dirty="0" smtClean="0"/>
              <a:t>, </a:t>
            </a:r>
            <a:r>
              <a:rPr lang="de-CH" dirty="0" err="1" smtClean="0"/>
              <a:t>or</a:t>
            </a:r>
            <a:r>
              <a:rPr lang="de-CH" dirty="0" smtClean="0"/>
              <a:t> </a:t>
            </a:r>
            <a:r>
              <a:rPr lang="de-CH" dirty="0" err="1" smtClean="0"/>
              <a:t>classification</a:t>
            </a:r>
            <a:r>
              <a:rPr lang="de-CH" dirty="0" smtClean="0"/>
              <a:t> / </a:t>
            </a:r>
            <a:r>
              <a:rPr lang="de-CH" dirty="0" err="1" smtClean="0"/>
              <a:t>transcription</a:t>
            </a:r>
            <a:r>
              <a:rPr lang="de-CH" dirty="0" smtClean="0"/>
              <a:t> </a:t>
            </a:r>
            <a:r>
              <a:rPr lang="de-CH" dirty="0" err="1" smtClean="0"/>
              <a:t>tasks</a:t>
            </a:r>
            <a:r>
              <a:rPr lang="de-CH" dirty="0" smtClean="0"/>
              <a:t>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de-CH" sz="2200" dirty="0" err="1" smtClean="0">
                <a:ea typeface="+mn-ea"/>
                <a:cs typeface="+mn-cs"/>
              </a:rPr>
              <a:t>Questions</a:t>
            </a:r>
            <a:r>
              <a:rPr lang="de-CH" sz="2200" dirty="0" smtClean="0">
                <a:ea typeface="+mn-ea"/>
                <a:cs typeface="+mn-cs"/>
              </a:rPr>
              <a:t> </a:t>
            </a:r>
            <a:r>
              <a:rPr lang="de-CH" sz="2200" dirty="0" err="1" smtClean="0">
                <a:ea typeface="+mn-ea"/>
                <a:cs typeface="+mn-cs"/>
              </a:rPr>
              <a:t>for</a:t>
            </a:r>
            <a:r>
              <a:rPr lang="de-CH" sz="2200" dirty="0" smtClean="0">
                <a:ea typeface="+mn-ea"/>
                <a:cs typeface="+mn-cs"/>
              </a:rPr>
              <a:t> </a:t>
            </a:r>
            <a:r>
              <a:rPr lang="de-CH" sz="2200" dirty="0" err="1" smtClean="0">
                <a:ea typeface="+mn-ea"/>
                <a:cs typeface="+mn-cs"/>
              </a:rPr>
              <a:t>Discussion</a:t>
            </a:r>
            <a:endParaRPr lang="de-CH" sz="2200" dirty="0">
              <a:ea typeface="+mn-ea"/>
              <a:cs typeface="+mn-cs"/>
            </a:endParaRPr>
          </a:p>
          <a:p>
            <a:pPr lvl="1" indent="0">
              <a:buNone/>
            </a:pPr>
            <a:endParaRPr lang="de-CH" dirty="0" smtClean="0"/>
          </a:p>
          <a:p>
            <a:pPr marL="1085850" lvl="1" indent="-342900">
              <a:buFont typeface="Arial" pitchFamily="34" charset="0"/>
              <a:buChar char="•"/>
            </a:pPr>
            <a:endParaRPr lang="de-CH" dirty="0" smtClean="0"/>
          </a:p>
          <a:p>
            <a:pPr marL="1085850" lvl="1" indent="-342900">
              <a:buFont typeface="Arial" pitchFamily="34" charset="0"/>
              <a:buChar char="•"/>
            </a:pPr>
            <a:endParaRPr lang="de-CH" dirty="0" smtClean="0"/>
          </a:p>
          <a:p>
            <a:pPr marL="342900" indent="-342900">
              <a:buFont typeface="Arial" pitchFamily="34" charset="0"/>
              <a:buChar char="•"/>
            </a:pPr>
            <a:endParaRPr lang="de-CH" dirty="0" smtClean="0"/>
          </a:p>
          <a:p>
            <a:pPr marL="342900" indent="-342900">
              <a:buFont typeface="Arial" pitchFamily="34" charset="0"/>
              <a:buChar char="•"/>
            </a:pPr>
            <a:endParaRPr lang="de-CH" dirty="0" smtClean="0"/>
          </a:p>
          <a:p>
            <a:pPr marL="342900" indent="-342900">
              <a:buFont typeface="Arial" pitchFamily="34" charset="0"/>
              <a:buChar char="•"/>
            </a:pPr>
            <a:endParaRPr lang="de-CH" dirty="0" smtClean="0"/>
          </a:p>
          <a:p>
            <a:pPr marL="342900" indent="-342900">
              <a:buFont typeface="Arial" pitchFamily="34" charset="0"/>
              <a:buChar char="•"/>
            </a:pPr>
            <a:endParaRPr lang="de-CH" dirty="0" smtClean="0"/>
          </a:p>
          <a:p>
            <a:endParaRPr lang="de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71C55E9-F72E-42EC-B078-5D0C1B5165EE}" type="slidenum">
              <a:rPr lang="de-DE" smtClean="0"/>
              <a:pPr/>
              <a:t>3</a:t>
            </a:fld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1678278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Who </a:t>
            </a:r>
            <a:r>
              <a:rPr lang="de-CH" dirty="0" err="1" smtClean="0"/>
              <a:t>are</a:t>
            </a:r>
            <a:r>
              <a:rPr lang="de-CH" dirty="0" smtClean="0"/>
              <a:t> </a:t>
            </a:r>
            <a:r>
              <a:rPr lang="de-CH" dirty="0" err="1" smtClean="0"/>
              <a:t>the</a:t>
            </a:r>
            <a:r>
              <a:rPr lang="de-CH" dirty="0" smtClean="0"/>
              <a:t> Providers </a:t>
            </a:r>
            <a:r>
              <a:rPr lang="de-CH" dirty="0" err="1" smtClean="0"/>
              <a:t>of</a:t>
            </a:r>
            <a:r>
              <a:rPr lang="de-CH" dirty="0" smtClean="0"/>
              <a:t> Open Data?</a:t>
            </a:r>
            <a:endParaRPr lang="de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999" y="1584000"/>
            <a:ext cx="8424000" cy="2277048"/>
          </a:xfrm>
        </p:spPr>
        <p:txBody>
          <a:bodyPr/>
          <a:lstStyle/>
          <a:p>
            <a:pPr marL="342900" indent="-342900">
              <a:buFont typeface="Arial" pitchFamily="34" charset="0"/>
              <a:buChar char="•"/>
            </a:pPr>
            <a:r>
              <a:rPr lang="de-CH" sz="1800" dirty="0" smtClean="0"/>
              <a:t>Research </a:t>
            </a:r>
            <a:r>
              <a:rPr lang="de-CH" sz="1800" dirty="0" err="1" smtClean="0"/>
              <a:t>organizations</a:t>
            </a:r>
            <a:r>
              <a:rPr lang="de-CH" sz="1800" dirty="0" smtClean="0"/>
              <a:t> (Open Science Data)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de-CH" sz="1800" dirty="0" smtClean="0"/>
              <a:t>Public </a:t>
            </a:r>
            <a:r>
              <a:rPr lang="de-CH" sz="1800" dirty="0" err="1" smtClean="0"/>
              <a:t>sector</a:t>
            </a:r>
            <a:r>
              <a:rPr lang="de-CH" sz="1800" dirty="0" smtClean="0"/>
              <a:t> </a:t>
            </a:r>
            <a:r>
              <a:rPr lang="de-CH" sz="1800" dirty="0" err="1" smtClean="0"/>
              <a:t>organizations</a:t>
            </a:r>
            <a:r>
              <a:rPr lang="de-CH" sz="1800" dirty="0" smtClean="0"/>
              <a:t> (Open </a:t>
            </a:r>
            <a:r>
              <a:rPr lang="de-CH" sz="1800" dirty="0" err="1" smtClean="0"/>
              <a:t>Government</a:t>
            </a:r>
            <a:r>
              <a:rPr lang="de-CH" sz="1800" dirty="0" smtClean="0"/>
              <a:t> Data)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de-CH" sz="1800" dirty="0" smtClean="0"/>
              <a:t>Para-</a:t>
            </a:r>
            <a:r>
              <a:rPr lang="de-CH" sz="1800" dirty="0" err="1" smtClean="0"/>
              <a:t>public</a:t>
            </a:r>
            <a:r>
              <a:rPr lang="de-CH" sz="1800" dirty="0" smtClean="0"/>
              <a:t> </a:t>
            </a:r>
            <a:r>
              <a:rPr lang="de-CH" sz="1800" dirty="0" err="1" smtClean="0"/>
              <a:t>organizations</a:t>
            </a:r>
            <a:r>
              <a:rPr lang="de-CH" sz="1800" dirty="0" smtClean="0"/>
              <a:t> (e.g. in </a:t>
            </a:r>
            <a:r>
              <a:rPr lang="de-CH" sz="1800" dirty="0" err="1" smtClean="0"/>
              <a:t>the</a:t>
            </a:r>
            <a:r>
              <a:rPr lang="de-CH" sz="1800" dirty="0" smtClean="0"/>
              <a:t> Cultural </a:t>
            </a:r>
            <a:r>
              <a:rPr lang="de-CH" sz="1800" dirty="0" err="1" smtClean="0"/>
              <a:t>Heritage</a:t>
            </a:r>
            <a:r>
              <a:rPr lang="de-CH" sz="1800" dirty="0" smtClean="0"/>
              <a:t> </a:t>
            </a:r>
            <a:r>
              <a:rPr lang="de-CH" sz="1800" dirty="0" err="1" smtClean="0"/>
              <a:t>sector</a:t>
            </a:r>
            <a:r>
              <a:rPr lang="de-CH" sz="1800" dirty="0" smtClean="0"/>
              <a:t>)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de-CH" sz="1800" dirty="0" smtClean="0"/>
              <a:t>Wikipedia – </a:t>
            </a:r>
            <a:r>
              <a:rPr lang="de-CH" sz="1800" dirty="0" err="1" smtClean="0"/>
              <a:t>DBpedia</a:t>
            </a:r>
            <a:r>
              <a:rPr lang="de-CH" sz="1800" dirty="0" smtClean="0"/>
              <a:t> – </a:t>
            </a:r>
            <a:r>
              <a:rPr lang="de-CH" sz="1800" dirty="0" err="1" smtClean="0"/>
              <a:t>Wikidata</a:t>
            </a:r>
            <a:endParaRPr lang="de-CH" sz="1800" dirty="0" smtClean="0"/>
          </a:p>
          <a:p>
            <a:r>
              <a:rPr lang="de-CH" sz="1600" dirty="0" smtClean="0"/>
              <a:t/>
            </a:r>
            <a:br>
              <a:rPr lang="de-CH" sz="1600" dirty="0" smtClean="0"/>
            </a:br>
            <a:endParaRPr lang="en-GB" sz="1600" i="1" dirty="0" smtClean="0"/>
          </a:p>
          <a:p>
            <a:endParaRPr lang="en-GB" sz="1600" i="1" dirty="0"/>
          </a:p>
          <a:p>
            <a:endParaRPr lang="en-GB" sz="1600" i="1" dirty="0" smtClean="0"/>
          </a:p>
          <a:p>
            <a:endParaRPr lang="de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71C55E9-F72E-42EC-B078-5D0C1B5165EE}" type="slidenum">
              <a:rPr lang="de-DE" smtClean="0"/>
              <a:pPr/>
              <a:t>4</a:t>
            </a:fld>
            <a:endParaRPr lang="de-DE"/>
          </a:p>
        </p:txBody>
      </p:sp>
      <p:sp>
        <p:nvSpPr>
          <p:cNvPr id="6" name="TextBox 5"/>
          <p:cNvSpPr txBox="1"/>
          <p:nvPr/>
        </p:nvSpPr>
        <p:spPr>
          <a:xfrm>
            <a:off x="323527" y="3429000"/>
            <a:ext cx="8064895" cy="2800767"/>
          </a:xfrm>
          <a:prstGeom prst="rect">
            <a:avLst/>
          </a:prstGeom>
          <a:solidFill>
            <a:schemeClr val="accent3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de-CH" sz="1600" b="1" dirty="0" err="1"/>
              <a:t>Findings</a:t>
            </a:r>
            <a:r>
              <a:rPr lang="de-CH" sz="1600" b="1" dirty="0"/>
              <a:t> </a:t>
            </a:r>
            <a:r>
              <a:rPr lang="de-CH" sz="1600" b="1" dirty="0" err="1"/>
              <a:t>from</a:t>
            </a:r>
            <a:r>
              <a:rPr lang="de-CH" sz="1600" b="1" dirty="0"/>
              <a:t> </a:t>
            </a:r>
            <a:r>
              <a:rPr lang="de-CH" sz="1600" b="1" dirty="0" err="1"/>
              <a:t>our</a:t>
            </a:r>
            <a:r>
              <a:rPr lang="de-CH" sz="1600" b="1" dirty="0"/>
              <a:t> </a:t>
            </a:r>
            <a:r>
              <a:rPr lang="de-CH" sz="1600" b="1" dirty="0" err="1"/>
              <a:t>pilot</a:t>
            </a:r>
            <a:r>
              <a:rPr lang="de-CH" sz="1600" b="1" dirty="0"/>
              <a:t> </a:t>
            </a:r>
            <a:r>
              <a:rPr lang="de-CH" sz="1600" b="1" dirty="0" err="1"/>
              <a:t>study</a:t>
            </a:r>
            <a:r>
              <a:rPr lang="de-CH" sz="1600" b="1" dirty="0"/>
              <a:t> </a:t>
            </a:r>
            <a:r>
              <a:rPr lang="de-CH" sz="1600" b="1" dirty="0" err="1"/>
              <a:t>among</a:t>
            </a:r>
            <a:r>
              <a:rPr lang="de-CH" sz="1600" b="1" dirty="0"/>
              <a:t> </a:t>
            </a:r>
            <a:r>
              <a:rPr lang="de-CH" sz="1600" b="1" dirty="0" err="1"/>
              <a:t>memory</a:t>
            </a:r>
            <a:r>
              <a:rPr lang="de-CH" sz="1600" b="1" dirty="0"/>
              <a:t> </a:t>
            </a:r>
            <a:r>
              <a:rPr lang="de-CH" sz="1600" b="1" dirty="0" err="1"/>
              <a:t>institutions</a:t>
            </a:r>
            <a:r>
              <a:rPr lang="de-CH" sz="1600" b="1" dirty="0"/>
              <a:t> in </a:t>
            </a:r>
            <a:r>
              <a:rPr lang="de-CH" sz="1600" b="1" dirty="0" err="1"/>
              <a:t>Switzerland</a:t>
            </a:r>
            <a:r>
              <a:rPr lang="de-CH" sz="1600" b="1" dirty="0"/>
              <a:t> </a:t>
            </a:r>
            <a:r>
              <a:rPr lang="de-CH" sz="1600" dirty="0"/>
              <a:t>(</a:t>
            </a:r>
            <a:r>
              <a:rPr lang="de-CH" sz="1600" dirty="0" smtClean="0"/>
              <a:t>N=72)* </a:t>
            </a:r>
            <a:r>
              <a:rPr lang="de-CH" sz="1600" b="1" dirty="0" smtClean="0"/>
              <a:t>:</a:t>
            </a:r>
            <a:endParaRPr lang="de-CH" sz="1600" b="1" dirty="0"/>
          </a:p>
          <a:p>
            <a:endParaRPr lang="en-GB" sz="1600" i="1" dirty="0" smtClean="0">
              <a:solidFill>
                <a:srgbClr val="006600"/>
              </a:solidFill>
            </a:endParaRPr>
          </a:p>
          <a:p>
            <a:r>
              <a:rPr lang="en-GB" sz="1600" i="1" dirty="0" smtClean="0">
                <a:solidFill>
                  <a:srgbClr val="006600"/>
                </a:solidFill>
              </a:rPr>
              <a:t>Between </a:t>
            </a:r>
            <a:r>
              <a:rPr lang="en-GB" sz="1600" i="1" dirty="0">
                <a:solidFill>
                  <a:srgbClr val="006600"/>
                </a:solidFill>
              </a:rPr>
              <a:t>1% and 7% of responding memory institutions make scans/photographs of </a:t>
            </a:r>
            <a:r>
              <a:rPr lang="en-GB" sz="1600" i="1" dirty="0" smtClean="0">
                <a:solidFill>
                  <a:srgbClr val="006600"/>
                </a:solidFill>
              </a:rPr>
              <a:t>some of their </a:t>
            </a:r>
            <a:r>
              <a:rPr lang="en-GB" sz="1600" i="1" dirty="0">
                <a:solidFill>
                  <a:srgbClr val="006600"/>
                </a:solidFill>
              </a:rPr>
              <a:t>memory objects «freely» available on the Internet. </a:t>
            </a:r>
            <a:endParaRPr lang="en-GB" sz="1600" i="1" dirty="0" smtClean="0">
              <a:solidFill>
                <a:srgbClr val="006600"/>
              </a:solidFill>
            </a:endParaRPr>
          </a:p>
          <a:p>
            <a:r>
              <a:rPr lang="en-GB" sz="1600" i="1" dirty="0" smtClean="0">
                <a:solidFill>
                  <a:srgbClr val="FF0000"/>
                </a:solidFill>
              </a:rPr>
              <a:t>Over </a:t>
            </a:r>
            <a:r>
              <a:rPr lang="en-GB" sz="1600" i="1" dirty="0">
                <a:solidFill>
                  <a:srgbClr val="FF0000"/>
                </a:solidFill>
              </a:rPr>
              <a:t>half of them make them available on the Internet, but with restrictions. 40% don’t make them available at all. </a:t>
            </a:r>
          </a:p>
          <a:p>
            <a:r>
              <a:rPr lang="en-GB" sz="1600" i="1" dirty="0"/>
              <a:t>For 80% of responding institutions, the opportunities outweigh the risks of Open Data; </a:t>
            </a:r>
            <a:r>
              <a:rPr lang="en-GB" sz="1600" i="1" dirty="0" smtClean="0"/>
              <a:t>over </a:t>
            </a:r>
            <a:r>
              <a:rPr lang="en-GB" sz="1600" i="1" dirty="0"/>
              <a:t>50% think Open Data is an important issue</a:t>
            </a:r>
            <a:r>
              <a:rPr lang="en-GB" sz="1600" i="1" dirty="0" smtClean="0"/>
              <a:t>.</a:t>
            </a:r>
          </a:p>
          <a:p>
            <a:endParaRPr lang="en-GB" sz="1600" i="1" dirty="0"/>
          </a:p>
          <a:p>
            <a:r>
              <a:rPr lang="en-GB" sz="1600" b="1" i="1" dirty="0" smtClean="0"/>
              <a:t>Conclusion:</a:t>
            </a:r>
            <a:r>
              <a:rPr lang="en-GB" sz="1600" i="1" dirty="0" smtClean="0"/>
              <a:t> Open Data is just at the beginning of its diffusion process among memory institutions in Switzerland.</a:t>
            </a:r>
            <a:endParaRPr lang="en-GB" sz="1600" i="1" dirty="0"/>
          </a:p>
        </p:txBody>
      </p:sp>
      <p:sp>
        <p:nvSpPr>
          <p:cNvPr id="8" name="TextBox 7"/>
          <p:cNvSpPr txBox="1"/>
          <p:nvPr/>
        </p:nvSpPr>
        <p:spPr>
          <a:xfrm>
            <a:off x="323527" y="6381328"/>
            <a:ext cx="806489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100" dirty="0" smtClean="0"/>
              <a:t>* Estermann, B. (2013, </a:t>
            </a:r>
            <a:r>
              <a:rPr lang="de-CH" sz="1100" dirty="0" err="1" smtClean="0"/>
              <a:t>forthcoming</a:t>
            </a:r>
            <a:r>
              <a:rPr lang="de-CH" sz="1100" dirty="0" smtClean="0"/>
              <a:t>): Schweizer Gedächtnisinstitutionen im Internet-Zeitalter. Ergebnisse einer Pilotbefragung zu den Themenbereichen Open Data und </a:t>
            </a:r>
            <a:r>
              <a:rPr lang="de-CH" sz="1100" dirty="0" err="1" smtClean="0"/>
              <a:t>Crowdsourcing</a:t>
            </a:r>
            <a:r>
              <a:rPr lang="de-CH" sz="1100" dirty="0" smtClean="0"/>
              <a:t>, E-</a:t>
            </a:r>
            <a:r>
              <a:rPr lang="de-CH" sz="1100" dirty="0" err="1" smtClean="0"/>
              <a:t>Government</a:t>
            </a:r>
            <a:r>
              <a:rPr lang="de-CH" sz="1100" dirty="0"/>
              <a:t>-</a:t>
            </a:r>
            <a:r>
              <a:rPr lang="de-CH" sz="1100" dirty="0" smtClean="0"/>
              <a:t>Institut der Berner Fachhochschule.</a:t>
            </a:r>
            <a:endParaRPr lang="de-CH" sz="1100" dirty="0"/>
          </a:p>
        </p:txBody>
      </p:sp>
    </p:spTree>
    <p:extLst>
      <p:ext uri="{BB962C8B-B14F-4D97-AF65-F5344CB8AC3E}">
        <p14:creationId xmlns="" xmlns:p14="http://schemas.microsoft.com/office/powerpoint/2010/main" val="436171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464" y="764704"/>
            <a:ext cx="8424000" cy="505576"/>
          </a:xfrm>
        </p:spPr>
        <p:txBody>
          <a:bodyPr/>
          <a:lstStyle/>
          <a:p>
            <a:r>
              <a:rPr lang="de-CH" dirty="0" smtClean="0"/>
              <a:t>Who </a:t>
            </a:r>
            <a:r>
              <a:rPr lang="de-CH" dirty="0" err="1" smtClean="0"/>
              <a:t>are</a:t>
            </a:r>
            <a:r>
              <a:rPr lang="de-CH" dirty="0" smtClean="0"/>
              <a:t> </a:t>
            </a:r>
            <a:r>
              <a:rPr lang="de-CH" dirty="0" err="1" smtClean="0"/>
              <a:t>the</a:t>
            </a:r>
            <a:r>
              <a:rPr lang="de-CH" dirty="0" smtClean="0"/>
              <a:t> Users </a:t>
            </a:r>
            <a:r>
              <a:rPr lang="de-CH" dirty="0" err="1" smtClean="0"/>
              <a:t>of</a:t>
            </a:r>
            <a:r>
              <a:rPr lang="de-CH" dirty="0" smtClean="0"/>
              <a:t> Open Data?</a:t>
            </a:r>
            <a:endParaRPr lang="de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71C55E9-F72E-42EC-B078-5D0C1B5165EE}" type="slidenum">
              <a:rPr lang="de-DE" smtClean="0"/>
              <a:pPr/>
              <a:t>5</a:t>
            </a:fld>
            <a:endParaRPr lang="de-DE" dirty="0"/>
          </a:p>
        </p:txBody>
      </p:sp>
      <p:sp>
        <p:nvSpPr>
          <p:cNvPr id="5" name="TextBox 4"/>
          <p:cNvSpPr txBox="1"/>
          <p:nvPr/>
        </p:nvSpPr>
        <p:spPr>
          <a:xfrm>
            <a:off x="323527" y="1268760"/>
            <a:ext cx="8408983" cy="2308324"/>
          </a:xfrm>
          <a:prstGeom prst="rect">
            <a:avLst/>
          </a:prstGeom>
          <a:solidFill>
            <a:schemeClr val="accent3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de-CH" sz="1600" b="1" dirty="0" err="1"/>
              <a:t>Findings</a:t>
            </a:r>
            <a:r>
              <a:rPr lang="de-CH" sz="1600" b="1" dirty="0"/>
              <a:t> </a:t>
            </a:r>
            <a:r>
              <a:rPr lang="de-CH" sz="1600" b="1" dirty="0" err="1"/>
              <a:t>from</a:t>
            </a:r>
            <a:r>
              <a:rPr lang="de-CH" sz="1600" b="1" dirty="0"/>
              <a:t> </a:t>
            </a:r>
            <a:r>
              <a:rPr lang="de-CH" sz="1600" b="1" dirty="0" err="1"/>
              <a:t>the</a:t>
            </a:r>
            <a:r>
              <a:rPr lang="de-CH" sz="1600" b="1" dirty="0"/>
              <a:t> Swiss Open </a:t>
            </a:r>
            <a:r>
              <a:rPr lang="de-CH" sz="1600" b="1" dirty="0" err="1"/>
              <a:t>Government</a:t>
            </a:r>
            <a:r>
              <a:rPr lang="de-CH" sz="1600" b="1" dirty="0"/>
              <a:t> Data </a:t>
            </a:r>
            <a:r>
              <a:rPr lang="de-CH" sz="1600" b="1" dirty="0" smtClean="0"/>
              <a:t>Study </a:t>
            </a:r>
            <a:r>
              <a:rPr lang="de-CH" sz="1600" dirty="0" smtClean="0"/>
              <a:t>(</a:t>
            </a:r>
            <a:r>
              <a:rPr lang="de-CH" sz="1600" dirty="0" err="1" smtClean="0"/>
              <a:t>based</a:t>
            </a:r>
            <a:r>
              <a:rPr lang="de-CH" sz="1600" dirty="0" smtClean="0"/>
              <a:t> on a </a:t>
            </a:r>
            <a:r>
              <a:rPr lang="de-CH" sz="1600" dirty="0" err="1" smtClean="0"/>
              <a:t>survey</a:t>
            </a:r>
            <a:r>
              <a:rPr lang="de-CH" sz="1600" dirty="0" smtClean="0"/>
              <a:t> </a:t>
            </a:r>
            <a:r>
              <a:rPr lang="de-CH" sz="1600" dirty="0" err="1" smtClean="0"/>
              <a:t>among</a:t>
            </a:r>
            <a:r>
              <a:rPr lang="de-CH" sz="1600" dirty="0" smtClean="0"/>
              <a:t> </a:t>
            </a:r>
            <a:r>
              <a:rPr lang="de-CH" sz="1600" dirty="0" err="1" smtClean="0"/>
              <a:t>Cantonal</a:t>
            </a:r>
            <a:r>
              <a:rPr lang="de-CH" sz="1600" dirty="0" smtClean="0"/>
              <a:t> </a:t>
            </a:r>
            <a:r>
              <a:rPr lang="de-CH" sz="1600" dirty="0" err="1" smtClean="0"/>
              <a:t>Chancelleries</a:t>
            </a:r>
            <a:r>
              <a:rPr lang="de-CH" sz="1600" dirty="0" smtClean="0"/>
              <a:t>; N=18)*</a:t>
            </a:r>
            <a:r>
              <a:rPr lang="de-CH" sz="1600" b="1" dirty="0" smtClean="0"/>
              <a:t>:</a:t>
            </a:r>
          </a:p>
          <a:p>
            <a:endParaRPr lang="de-CH" sz="1600" b="1" dirty="0"/>
          </a:p>
          <a:p>
            <a:pPr marL="285750" indent="-285750">
              <a:buFontTx/>
              <a:buChar char="-"/>
            </a:pPr>
            <a:r>
              <a:rPr lang="de-CH" sz="1600" dirty="0" smtClean="0">
                <a:solidFill>
                  <a:srgbClr val="00B050"/>
                </a:solidFill>
              </a:rPr>
              <a:t>The Media</a:t>
            </a:r>
            <a:r>
              <a:rPr lang="de-CH" sz="1600" b="1" dirty="0" smtClean="0"/>
              <a:t> </a:t>
            </a:r>
            <a:r>
              <a:rPr lang="de-CH" sz="1600" dirty="0" smtClean="0"/>
              <a:t>(</a:t>
            </a:r>
            <a:r>
              <a:rPr lang="de-CH" sz="1600" dirty="0" err="1" smtClean="0"/>
              <a:t>mentioned</a:t>
            </a:r>
            <a:r>
              <a:rPr lang="de-CH" sz="1600" dirty="0" smtClean="0"/>
              <a:t> </a:t>
            </a:r>
            <a:r>
              <a:rPr lang="de-CH" sz="1600" dirty="0" err="1" smtClean="0"/>
              <a:t>by</a:t>
            </a:r>
            <a:r>
              <a:rPr lang="de-CH" sz="1600" dirty="0" smtClean="0"/>
              <a:t> 10 </a:t>
            </a:r>
            <a:r>
              <a:rPr lang="de-CH" sz="1600" dirty="0" err="1" smtClean="0"/>
              <a:t>Cantonal</a:t>
            </a:r>
            <a:r>
              <a:rPr lang="de-CH" sz="1600" dirty="0" smtClean="0"/>
              <a:t> </a:t>
            </a:r>
            <a:r>
              <a:rPr lang="de-CH" sz="1600" dirty="0" err="1" smtClean="0"/>
              <a:t>Chancelleries</a:t>
            </a:r>
            <a:r>
              <a:rPr lang="de-CH" sz="1600" dirty="0" smtClean="0"/>
              <a:t>)</a:t>
            </a:r>
          </a:p>
          <a:p>
            <a:pPr marL="285750" indent="-285750">
              <a:buFontTx/>
              <a:buChar char="-"/>
            </a:pPr>
            <a:r>
              <a:rPr lang="de-CH" sz="1600" dirty="0" smtClean="0">
                <a:solidFill>
                  <a:srgbClr val="00B050"/>
                </a:solidFill>
              </a:rPr>
              <a:t>Private Companies</a:t>
            </a:r>
            <a:r>
              <a:rPr lang="de-CH" sz="1600" dirty="0" smtClean="0"/>
              <a:t> (7)</a:t>
            </a:r>
          </a:p>
          <a:p>
            <a:pPr marL="285750" indent="-285750">
              <a:buFontTx/>
              <a:buChar char="-"/>
            </a:pPr>
            <a:r>
              <a:rPr lang="de-CH" sz="1600" dirty="0" smtClean="0">
                <a:solidFill>
                  <a:srgbClr val="00B050"/>
                </a:solidFill>
              </a:rPr>
              <a:t>Public </a:t>
            </a:r>
            <a:r>
              <a:rPr lang="de-CH" sz="1600" dirty="0" err="1" smtClean="0">
                <a:solidFill>
                  <a:srgbClr val="00B050"/>
                </a:solidFill>
              </a:rPr>
              <a:t>Authorities</a:t>
            </a:r>
            <a:r>
              <a:rPr lang="de-CH" sz="1600" dirty="0" smtClean="0">
                <a:solidFill>
                  <a:srgbClr val="00B050"/>
                </a:solidFill>
              </a:rPr>
              <a:t> </a:t>
            </a:r>
            <a:r>
              <a:rPr lang="de-CH" sz="1600" dirty="0" smtClean="0"/>
              <a:t>(7)</a:t>
            </a:r>
          </a:p>
          <a:p>
            <a:pPr marL="285750" indent="-285750">
              <a:buFontTx/>
              <a:buChar char="-"/>
            </a:pPr>
            <a:r>
              <a:rPr lang="de-CH" sz="1600" dirty="0" smtClean="0">
                <a:solidFill>
                  <a:srgbClr val="00B050"/>
                </a:solidFill>
              </a:rPr>
              <a:t>Private </a:t>
            </a:r>
            <a:r>
              <a:rPr lang="de-CH" sz="1600" dirty="0" err="1" smtClean="0">
                <a:solidFill>
                  <a:srgbClr val="00B050"/>
                </a:solidFill>
              </a:rPr>
              <a:t>Individuals</a:t>
            </a:r>
            <a:r>
              <a:rPr lang="de-CH" sz="1600" dirty="0" smtClean="0"/>
              <a:t> (7)</a:t>
            </a:r>
          </a:p>
          <a:p>
            <a:pPr marL="285750" indent="-285750">
              <a:buFontTx/>
              <a:buChar char="-"/>
            </a:pPr>
            <a:r>
              <a:rPr lang="de-CH" sz="1600" dirty="0" smtClean="0"/>
              <a:t>Research </a:t>
            </a:r>
            <a:r>
              <a:rPr lang="de-CH" sz="1600" dirty="0" err="1" smtClean="0"/>
              <a:t>and</a:t>
            </a:r>
            <a:r>
              <a:rPr lang="de-CH" sz="1600" dirty="0" smtClean="0"/>
              <a:t> Education (3)</a:t>
            </a:r>
          </a:p>
          <a:p>
            <a:pPr marL="285750" indent="-285750">
              <a:buFontTx/>
              <a:buChar char="-"/>
            </a:pPr>
            <a:r>
              <a:rPr lang="de-CH" sz="1600" dirty="0" err="1" smtClean="0"/>
              <a:t>Politicians</a:t>
            </a:r>
            <a:r>
              <a:rPr lang="de-CH" sz="1600" dirty="0" smtClean="0"/>
              <a:t> (1)</a:t>
            </a:r>
            <a:endParaRPr lang="de-CH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323527" y="3717032"/>
            <a:ext cx="8424937" cy="2308324"/>
          </a:xfrm>
          <a:prstGeom prst="rect">
            <a:avLst/>
          </a:prstGeom>
          <a:solidFill>
            <a:schemeClr val="accent3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de-CH" sz="1600" b="1" dirty="0" err="1"/>
              <a:t>Findings</a:t>
            </a:r>
            <a:r>
              <a:rPr lang="de-CH" sz="1600" b="1" dirty="0"/>
              <a:t> </a:t>
            </a:r>
            <a:r>
              <a:rPr lang="de-CH" sz="1600" b="1" dirty="0" err="1"/>
              <a:t>from</a:t>
            </a:r>
            <a:r>
              <a:rPr lang="de-CH" sz="1600" b="1" dirty="0"/>
              <a:t> </a:t>
            </a:r>
            <a:r>
              <a:rPr lang="de-CH" sz="1600" b="1" dirty="0" err="1"/>
              <a:t>our</a:t>
            </a:r>
            <a:r>
              <a:rPr lang="de-CH" sz="1600" b="1" dirty="0"/>
              <a:t> </a:t>
            </a:r>
            <a:r>
              <a:rPr lang="de-CH" sz="1600" b="1" dirty="0" err="1"/>
              <a:t>pilot</a:t>
            </a:r>
            <a:r>
              <a:rPr lang="de-CH" sz="1600" b="1" dirty="0"/>
              <a:t> </a:t>
            </a:r>
            <a:r>
              <a:rPr lang="de-CH" sz="1600" b="1" dirty="0" err="1"/>
              <a:t>study</a:t>
            </a:r>
            <a:r>
              <a:rPr lang="de-CH" sz="1600" b="1" dirty="0"/>
              <a:t> </a:t>
            </a:r>
            <a:r>
              <a:rPr lang="de-CH" sz="1600" b="1" dirty="0" err="1"/>
              <a:t>among</a:t>
            </a:r>
            <a:r>
              <a:rPr lang="de-CH" sz="1600" b="1" dirty="0"/>
              <a:t> </a:t>
            </a:r>
            <a:r>
              <a:rPr lang="de-CH" sz="1600" b="1" dirty="0" err="1"/>
              <a:t>memory</a:t>
            </a:r>
            <a:r>
              <a:rPr lang="de-CH" sz="1600" b="1" dirty="0"/>
              <a:t> </a:t>
            </a:r>
            <a:r>
              <a:rPr lang="de-CH" sz="1600" b="1" dirty="0" err="1"/>
              <a:t>institutions</a:t>
            </a:r>
            <a:r>
              <a:rPr lang="de-CH" sz="1600" b="1" dirty="0"/>
              <a:t> in </a:t>
            </a:r>
            <a:r>
              <a:rPr lang="de-CH" sz="1600" b="1" dirty="0" err="1"/>
              <a:t>Switzerland</a:t>
            </a:r>
            <a:r>
              <a:rPr lang="de-CH" sz="1600" b="1" dirty="0"/>
              <a:t> </a:t>
            </a:r>
            <a:r>
              <a:rPr lang="de-CH" sz="1600" dirty="0"/>
              <a:t>(</a:t>
            </a:r>
            <a:r>
              <a:rPr lang="de-CH" sz="1600" dirty="0" smtClean="0"/>
              <a:t>N=72)</a:t>
            </a:r>
            <a:r>
              <a:rPr lang="de-CH" sz="1600" b="1" dirty="0" smtClean="0"/>
              <a:t>:</a:t>
            </a:r>
            <a:endParaRPr lang="de-CH" sz="1600" b="1" dirty="0"/>
          </a:p>
          <a:p>
            <a:endParaRPr lang="en-GB" sz="1600" i="1" dirty="0" smtClean="0">
              <a:solidFill>
                <a:srgbClr val="006600"/>
              </a:solidFill>
            </a:endParaRPr>
          </a:p>
          <a:p>
            <a:pPr marL="285750" indent="-285750">
              <a:buFontTx/>
              <a:buChar char="-"/>
            </a:pPr>
            <a:r>
              <a:rPr lang="en-GB" sz="1600" b="1" dirty="0" smtClean="0">
                <a:solidFill>
                  <a:srgbClr val="00B050"/>
                </a:solidFill>
              </a:rPr>
              <a:t>Research</a:t>
            </a:r>
            <a:r>
              <a:rPr lang="en-GB" sz="1600" dirty="0" smtClean="0"/>
              <a:t> </a:t>
            </a:r>
            <a:r>
              <a:rPr lang="en-GB" sz="1400" dirty="0" smtClean="0"/>
              <a:t>(for </a:t>
            </a:r>
            <a:r>
              <a:rPr lang="en-GB" sz="1600" dirty="0" smtClean="0"/>
              <a:t>68%</a:t>
            </a:r>
            <a:r>
              <a:rPr lang="en-GB" sz="1400" dirty="0" smtClean="0"/>
              <a:t> of responding institutions this “is the case”, </a:t>
            </a:r>
            <a:r>
              <a:rPr lang="en-GB" sz="1400" i="1" dirty="0" smtClean="0"/>
              <a:t>score “1” on a 4-point </a:t>
            </a:r>
            <a:r>
              <a:rPr lang="en-GB" sz="1400" i="1" dirty="0" err="1" smtClean="0"/>
              <a:t>Likert</a:t>
            </a:r>
            <a:r>
              <a:rPr lang="en-GB" sz="1400" i="1" dirty="0" smtClean="0"/>
              <a:t> scale</a:t>
            </a:r>
            <a:r>
              <a:rPr lang="en-GB" sz="1400" dirty="0" smtClean="0"/>
              <a:t>)</a:t>
            </a:r>
          </a:p>
          <a:p>
            <a:pPr marL="285750" indent="-285750">
              <a:buFontTx/>
              <a:buChar char="-"/>
            </a:pPr>
            <a:r>
              <a:rPr lang="en-GB" sz="1600" dirty="0" smtClean="0">
                <a:solidFill>
                  <a:srgbClr val="00B050"/>
                </a:solidFill>
              </a:rPr>
              <a:t>Education</a:t>
            </a:r>
            <a:r>
              <a:rPr lang="en-GB" sz="1600" b="1" dirty="0" smtClean="0"/>
              <a:t> </a:t>
            </a:r>
            <a:r>
              <a:rPr lang="en-GB" sz="1600" dirty="0" smtClean="0"/>
              <a:t>(65%)</a:t>
            </a:r>
          </a:p>
          <a:p>
            <a:pPr marL="285750" indent="-285750">
              <a:buFontTx/>
              <a:buChar char="-"/>
            </a:pPr>
            <a:r>
              <a:rPr lang="en-GB" sz="1600" dirty="0" smtClean="0">
                <a:solidFill>
                  <a:srgbClr val="00B050"/>
                </a:solidFill>
              </a:rPr>
              <a:t>Private Individuals / General Public</a:t>
            </a:r>
            <a:r>
              <a:rPr lang="en-GB" sz="1600" dirty="0" smtClean="0"/>
              <a:t> (53%)</a:t>
            </a:r>
          </a:p>
          <a:p>
            <a:pPr marL="285750" indent="-285750">
              <a:buFontTx/>
              <a:buChar char="-"/>
            </a:pPr>
            <a:r>
              <a:rPr lang="en-GB" sz="1600" dirty="0">
                <a:solidFill>
                  <a:srgbClr val="00B050"/>
                </a:solidFill>
              </a:rPr>
              <a:t>Cultural Institutions </a:t>
            </a:r>
            <a:r>
              <a:rPr lang="en-GB" sz="1600" dirty="0"/>
              <a:t>(50%)</a:t>
            </a:r>
          </a:p>
          <a:p>
            <a:pPr marL="285750" indent="-285750">
              <a:buFontTx/>
              <a:buChar char="-"/>
            </a:pPr>
            <a:r>
              <a:rPr lang="en-GB" sz="1600" dirty="0" smtClean="0"/>
              <a:t>Public Authorities (29%)</a:t>
            </a:r>
          </a:p>
          <a:p>
            <a:pPr marL="285750" indent="-285750">
              <a:buFontTx/>
              <a:buChar char="-"/>
            </a:pPr>
            <a:r>
              <a:rPr lang="en-GB" sz="1600" dirty="0" smtClean="0"/>
              <a:t>Private Companies (11%)</a:t>
            </a:r>
          </a:p>
          <a:p>
            <a:pPr marL="285750" indent="-285750">
              <a:buFontTx/>
              <a:buChar char="-"/>
            </a:pPr>
            <a:endParaRPr lang="en-GB" sz="1600" dirty="0" smtClean="0"/>
          </a:p>
        </p:txBody>
      </p:sp>
      <p:sp>
        <p:nvSpPr>
          <p:cNvPr id="9" name="Rectangle 8"/>
          <p:cNvSpPr/>
          <p:nvPr/>
        </p:nvSpPr>
        <p:spPr>
          <a:xfrm>
            <a:off x="307575" y="6165304"/>
            <a:ext cx="8424936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CH" sz="1100" dirty="0"/>
              <a:t>* </a:t>
            </a:r>
            <a:r>
              <a:rPr lang="de-CH" sz="1100" dirty="0" err="1" smtClean="0"/>
              <a:t>Golliez</a:t>
            </a:r>
            <a:r>
              <a:rPr lang="de-CH" sz="1100" dirty="0" smtClean="0"/>
              <a:t>, A. et al. </a:t>
            </a:r>
            <a:r>
              <a:rPr lang="de-CH" sz="1100" dirty="0"/>
              <a:t>(</a:t>
            </a:r>
            <a:r>
              <a:rPr lang="de-CH" sz="1100" dirty="0" smtClean="0"/>
              <a:t>2012): Open </a:t>
            </a:r>
            <a:r>
              <a:rPr lang="de-CH" sz="1100" dirty="0" err="1" smtClean="0"/>
              <a:t>Government</a:t>
            </a:r>
            <a:r>
              <a:rPr lang="de-CH" sz="1100" dirty="0" smtClean="0"/>
              <a:t> Data Studie Schweiz, Berner Fachhochschule und </a:t>
            </a:r>
            <a:r>
              <a:rPr lang="de-CH" sz="1100" dirty="0" err="1" smtClean="0"/>
              <a:t>itopia</a:t>
            </a:r>
            <a:r>
              <a:rPr lang="de-CH" sz="1100" dirty="0" smtClean="0"/>
              <a:t>.</a:t>
            </a:r>
            <a:endParaRPr lang="de-CH" sz="1100" dirty="0"/>
          </a:p>
        </p:txBody>
      </p:sp>
    </p:spTree>
    <p:extLst>
      <p:ext uri="{BB962C8B-B14F-4D97-AF65-F5344CB8AC3E}">
        <p14:creationId xmlns="" xmlns:p14="http://schemas.microsoft.com/office/powerpoint/2010/main" val="754845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692696"/>
            <a:ext cx="8424000" cy="505576"/>
          </a:xfrm>
        </p:spPr>
        <p:txBody>
          <a:bodyPr/>
          <a:lstStyle/>
          <a:p>
            <a:r>
              <a:rPr lang="de-CH" dirty="0" err="1" smtClean="0"/>
              <a:t>Challenges</a:t>
            </a:r>
            <a:r>
              <a:rPr lang="de-CH" dirty="0" smtClean="0"/>
              <a:t> </a:t>
            </a:r>
            <a:r>
              <a:rPr lang="de-CH" dirty="0" err="1" smtClean="0"/>
              <a:t>from</a:t>
            </a:r>
            <a:r>
              <a:rPr lang="de-CH" dirty="0" smtClean="0"/>
              <a:t> a Data Provider </a:t>
            </a:r>
            <a:r>
              <a:rPr lang="de-CH" dirty="0" err="1" smtClean="0"/>
              <a:t>Perspective</a:t>
            </a:r>
            <a:endParaRPr lang="de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71C55E9-F72E-42EC-B078-5D0C1B5165EE}" type="slidenum">
              <a:rPr lang="de-DE" smtClean="0"/>
              <a:pPr/>
              <a:t>6</a:t>
            </a:fld>
            <a:endParaRPr lang="de-DE"/>
          </a:p>
        </p:txBody>
      </p:sp>
      <p:sp>
        <p:nvSpPr>
          <p:cNvPr id="7" name="TextBox 6"/>
          <p:cNvSpPr txBox="1"/>
          <p:nvPr/>
        </p:nvSpPr>
        <p:spPr>
          <a:xfrm>
            <a:off x="295459" y="1196752"/>
            <a:ext cx="8424937" cy="5539978"/>
          </a:xfrm>
          <a:prstGeom prst="rect">
            <a:avLst/>
          </a:prstGeom>
          <a:solidFill>
            <a:schemeClr val="accent3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de-CH" sz="1600" b="1" dirty="0" err="1"/>
              <a:t>Findings</a:t>
            </a:r>
            <a:r>
              <a:rPr lang="de-CH" sz="1600" b="1" dirty="0"/>
              <a:t> </a:t>
            </a:r>
            <a:r>
              <a:rPr lang="de-CH" sz="1600" b="1" dirty="0" err="1"/>
              <a:t>from</a:t>
            </a:r>
            <a:r>
              <a:rPr lang="de-CH" sz="1600" b="1" dirty="0"/>
              <a:t> </a:t>
            </a:r>
            <a:r>
              <a:rPr lang="de-CH" sz="1600" b="1" dirty="0" err="1"/>
              <a:t>our</a:t>
            </a:r>
            <a:r>
              <a:rPr lang="de-CH" sz="1600" b="1" dirty="0"/>
              <a:t> </a:t>
            </a:r>
            <a:r>
              <a:rPr lang="de-CH" sz="1600" b="1" dirty="0" err="1"/>
              <a:t>pilot</a:t>
            </a:r>
            <a:r>
              <a:rPr lang="de-CH" sz="1600" b="1" dirty="0"/>
              <a:t> </a:t>
            </a:r>
            <a:r>
              <a:rPr lang="de-CH" sz="1600" b="1" dirty="0" err="1"/>
              <a:t>study</a:t>
            </a:r>
            <a:r>
              <a:rPr lang="de-CH" sz="1600" b="1" dirty="0"/>
              <a:t> </a:t>
            </a:r>
            <a:r>
              <a:rPr lang="de-CH" sz="1600" b="1" dirty="0" err="1"/>
              <a:t>among</a:t>
            </a:r>
            <a:r>
              <a:rPr lang="de-CH" sz="1600" b="1" dirty="0"/>
              <a:t> </a:t>
            </a:r>
            <a:r>
              <a:rPr lang="de-CH" sz="1600" b="1" dirty="0" err="1"/>
              <a:t>memory</a:t>
            </a:r>
            <a:r>
              <a:rPr lang="de-CH" sz="1600" b="1" dirty="0"/>
              <a:t> </a:t>
            </a:r>
            <a:r>
              <a:rPr lang="de-CH" sz="1600" b="1" dirty="0" err="1"/>
              <a:t>institutions</a:t>
            </a:r>
            <a:r>
              <a:rPr lang="de-CH" sz="1600" b="1" dirty="0"/>
              <a:t> in </a:t>
            </a:r>
            <a:r>
              <a:rPr lang="de-CH" sz="1600" b="1" dirty="0" err="1" smtClean="0"/>
              <a:t>Switzerland</a:t>
            </a:r>
            <a:r>
              <a:rPr lang="de-CH" sz="1600" b="1" dirty="0" smtClean="0"/>
              <a:t>:</a:t>
            </a:r>
          </a:p>
          <a:p>
            <a:endParaRPr lang="de-CH" sz="1600" b="1" dirty="0"/>
          </a:p>
          <a:p>
            <a:endParaRPr lang="de-CH" sz="1600" b="1" dirty="0" smtClean="0"/>
          </a:p>
          <a:p>
            <a:endParaRPr lang="de-CH" sz="1600" b="1" dirty="0"/>
          </a:p>
          <a:p>
            <a:endParaRPr lang="de-CH" sz="1600" b="1" dirty="0" smtClean="0"/>
          </a:p>
          <a:p>
            <a:endParaRPr lang="de-CH" sz="1600" b="1" dirty="0"/>
          </a:p>
          <a:p>
            <a:endParaRPr lang="en-GB" sz="1600" i="1" dirty="0" smtClean="0">
              <a:solidFill>
                <a:srgbClr val="006600"/>
              </a:solidFill>
            </a:endParaRPr>
          </a:p>
          <a:p>
            <a:endParaRPr lang="en-GB" sz="1600" dirty="0" smtClean="0"/>
          </a:p>
          <a:p>
            <a:endParaRPr lang="en-GB" sz="1600" dirty="0"/>
          </a:p>
          <a:p>
            <a:endParaRPr lang="en-GB" sz="1600" dirty="0" smtClean="0"/>
          </a:p>
          <a:p>
            <a:endParaRPr lang="en-GB" sz="1600" dirty="0"/>
          </a:p>
          <a:p>
            <a:endParaRPr lang="en-GB" sz="1600" dirty="0" smtClean="0"/>
          </a:p>
          <a:p>
            <a:endParaRPr lang="en-GB" sz="1600" dirty="0"/>
          </a:p>
          <a:p>
            <a:endParaRPr lang="en-GB" sz="1600" dirty="0" smtClean="0"/>
          </a:p>
          <a:p>
            <a:endParaRPr lang="en-GB" sz="1600" dirty="0"/>
          </a:p>
          <a:p>
            <a:endParaRPr lang="en-GB" sz="1600" dirty="0" smtClean="0"/>
          </a:p>
          <a:p>
            <a:endParaRPr lang="en-GB" sz="1600" dirty="0"/>
          </a:p>
          <a:p>
            <a:r>
              <a:rPr lang="en-GB" sz="1600" i="1" dirty="0" smtClean="0">
                <a:solidFill>
                  <a:srgbClr val="0070C0"/>
                </a:solidFill>
              </a:rPr>
              <a:t>Major </a:t>
            </a:r>
            <a:r>
              <a:rPr lang="en-GB" sz="1600" i="1" dirty="0">
                <a:solidFill>
                  <a:srgbClr val="0070C0"/>
                </a:solidFill>
              </a:rPr>
              <a:t>risk: extra time effort and expenses</a:t>
            </a:r>
          </a:p>
          <a:p>
            <a:r>
              <a:rPr lang="en-GB" sz="1600" i="1" dirty="0">
                <a:solidFill>
                  <a:srgbClr val="0070C0"/>
                </a:solidFill>
              </a:rPr>
              <a:t>Considerable risks: loss of control, copyright, data protection, secrecy infringements </a:t>
            </a:r>
          </a:p>
          <a:p>
            <a:r>
              <a:rPr lang="en-GB" sz="1600" i="1" dirty="0" smtClean="0">
                <a:solidFill>
                  <a:srgbClr val="0070C0"/>
                </a:solidFill>
              </a:rPr>
              <a:t>Almost </a:t>
            </a:r>
            <a:r>
              <a:rPr lang="en-GB" sz="1600" i="1" dirty="0">
                <a:solidFill>
                  <a:srgbClr val="0070C0"/>
                </a:solidFill>
              </a:rPr>
              <a:t>no risk: Loss of </a:t>
            </a:r>
            <a:r>
              <a:rPr lang="en-GB" sz="1600" i="1" dirty="0" smtClean="0">
                <a:solidFill>
                  <a:srgbClr val="0070C0"/>
                </a:solidFill>
              </a:rPr>
              <a:t>revenues</a:t>
            </a:r>
          </a:p>
          <a:p>
            <a:r>
              <a:rPr lang="en-GB" sz="1600" i="1" dirty="0" smtClean="0">
                <a:solidFill>
                  <a:srgbClr val="FF0000"/>
                </a:solidFill>
              </a:rPr>
              <a:t>Not evaluated</a:t>
            </a:r>
            <a:r>
              <a:rPr lang="en-GB" sz="1800" i="1" dirty="0" smtClean="0">
                <a:solidFill>
                  <a:srgbClr val="FF0000"/>
                </a:solidFill>
              </a:rPr>
              <a:t>: </a:t>
            </a:r>
            <a:r>
              <a:rPr lang="en-GB" sz="1600" i="1" dirty="0" smtClean="0">
                <a:solidFill>
                  <a:srgbClr val="FF0000"/>
                </a:solidFill>
              </a:rPr>
              <a:t>the role of copyright in preventing content from being added to the data commons.</a:t>
            </a:r>
            <a:endParaRPr lang="en-GB" sz="1600" dirty="0" smtClean="0">
              <a:solidFill>
                <a:srgbClr val="FF0000"/>
              </a:solidFill>
            </a:endParaRPr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911763096"/>
              </p:ext>
            </p:extLst>
          </p:nvPr>
        </p:nvGraphicFramePr>
        <p:xfrm>
          <a:off x="467544" y="1556792"/>
          <a:ext cx="7876941" cy="37444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885606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Graphic spid="8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692696"/>
            <a:ext cx="8424000" cy="505576"/>
          </a:xfrm>
        </p:spPr>
        <p:txBody>
          <a:bodyPr/>
          <a:lstStyle/>
          <a:p>
            <a:r>
              <a:rPr lang="de-CH" dirty="0" err="1"/>
              <a:t>Challenges</a:t>
            </a:r>
            <a:r>
              <a:rPr lang="de-CH" dirty="0"/>
              <a:t> </a:t>
            </a:r>
            <a:r>
              <a:rPr lang="de-CH" dirty="0" err="1"/>
              <a:t>from</a:t>
            </a:r>
            <a:r>
              <a:rPr lang="de-CH" dirty="0"/>
              <a:t> a </a:t>
            </a:r>
            <a:r>
              <a:rPr lang="de-CH" dirty="0" smtClean="0"/>
              <a:t>User </a:t>
            </a:r>
            <a:r>
              <a:rPr lang="de-CH" dirty="0" err="1"/>
              <a:t>Perspective</a:t>
            </a:r>
            <a:endParaRPr lang="de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999" y="1268760"/>
            <a:ext cx="8424000" cy="4896544"/>
          </a:xfrm>
        </p:spPr>
        <p:txBody>
          <a:bodyPr/>
          <a:lstStyle/>
          <a:p>
            <a:pPr marL="342900" indent="-342900">
              <a:buFont typeface="Arial" pitchFamily="34" charset="0"/>
              <a:buChar char="•"/>
            </a:pPr>
            <a:r>
              <a:rPr lang="en-GB" b="1" dirty="0" smtClean="0"/>
              <a:t>Awareness 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i="1" dirty="0">
                <a:solidFill>
                  <a:srgbClr val="0070C0"/>
                </a:solidFill>
              </a:rPr>
              <a:t>Te</a:t>
            </a:r>
            <a:r>
              <a:rPr lang="en-GB" i="1" dirty="0" smtClean="0">
                <a:solidFill>
                  <a:srgbClr val="0070C0"/>
                </a:solidFill>
              </a:rPr>
              <a:t>chniques and methods to handle digital data are hardly taught in the Humanities.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b="1" dirty="0" smtClean="0"/>
              <a:t>Availability of data that fit the research question </a:t>
            </a:r>
            <a:br>
              <a:rPr lang="en-GB" b="1" dirty="0" smtClean="0"/>
            </a:br>
            <a:r>
              <a:rPr lang="en-GB" i="1" dirty="0" smtClean="0">
                <a:solidFill>
                  <a:srgbClr val="0070C0"/>
                </a:solidFill>
              </a:rPr>
              <a:t>The most useful data may not be available as Open Data or be only partly available – e.g. for one jurisdiction, but not for others.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b="1" dirty="0" smtClean="0"/>
              <a:t>Technical know-how / access to easy-to-use tools </a:t>
            </a:r>
            <a:br>
              <a:rPr lang="en-GB" b="1" dirty="0" smtClean="0"/>
            </a:br>
            <a:r>
              <a:rPr lang="en-GB" i="1" dirty="0" smtClean="0">
                <a:solidFill>
                  <a:srgbClr val="0070C0"/>
                </a:solidFill>
              </a:rPr>
              <a:t>Loss of control if technical experts are needed to carry out the research.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de-CH" b="1" dirty="0" smtClean="0"/>
              <a:t>Research </a:t>
            </a:r>
            <a:r>
              <a:rPr lang="de-CH" b="1" dirty="0" err="1" smtClean="0"/>
              <a:t>methodologies</a:t>
            </a:r>
            <a:r>
              <a:rPr lang="de-CH" b="1" dirty="0" smtClean="0"/>
              <a:t> </a:t>
            </a:r>
            <a:r>
              <a:rPr lang="de-CH" b="1" dirty="0" err="1" smtClean="0"/>
              <a:t>leading</a:t>
            </a:r>
            <a:r>
              <a:rPr lang="de-CH" b="1" dirty="0" smtClean="0"/>
              <a:t> </a:t>
            </a:r>
            <a:r>
              <a:rPr lang="de-CH" b="1" dirty="0" err="1" smtClean="0"/>
              <a:t>to</a:t>
            </a:r>
            <a:r>
              <a:rPr lang="de-CH" b="1" dirty="0" smtClean="0"/>
              <a:t> </a:t>
            </a:r>
            <a:r>
              <a:rPr lang="de-CH" b="1" dirty="0" err="1" smtClean="0"/>
              <a:t>sophisticated</a:t>
            </a:r>
            <a:r>
              <a:rPr lang="de-CH" b="1" dirty="0" smtClean="0"/>
              <a:t> </a:t>
            </a:r>
            <a:r>
              <a:rPr lang="de-CH" b="1" dirty="0" err="1" smtClean="0"/>
              <a:t>demands</a:t>
            </a:r>
            <a:r>
              <a:rPr lang="de-CH" b="1" dirty="0" smtClean="0"/>
              <a:t/>
            </a:r>
            <a:br>
              <a:rPr lang="de-CH" b="1" dirty="0" smtClean="0"/>
            </a:br>
            <a:r>
              <a:rPr lang="de-CH" i="1" dirty="0" smtClean="0">
                <a:solidFill>
                  <a:srgbClr val="0070C0"/>
                </a:solidFill>
              </a:rPr>
              <a:t>Projects </a:t>
            </a:r>
            <a:r>
              <a:rPr lang="de-CH" i="1" dirty="0" err="1">
                <a:solidFill>
                  <a:srgbClr val="0070C0"/>
                </a:solidFill>
              </a:rPr>
              <a:t>are</a:t>
            </a:r>
            <a:r>
              <a:rPr lang="de-CH" i="1" dirty="0">
                <a:solidFill>
                  <a:srgbClr val="0070C0"/>
                </a:solidFill>
              </a:rPr>
              <a:t> </a:t>
            </a:r>
            <a:r>
              <a:rPr lang="de-CH" i="1" dirty="0" err="1">
                <a:solidFill>
                  <a:srgbClr val="0070C0"/>
                </a:solidFill>
              </a:rPr>
              <a:t>often</a:t>
            </a:r>
            <a:r>
              <a:rPr lang="de-CH" i="1" dirty="0">
                <a:solidFill>
                  <a:srgbClr val="0070C0"/>
                </a:solidFill>
              </a:rPr>
              <a:t> </a:t>
            </a:r>
            <a:r>
              <a:rPr lang="de-CH" i="1" dirty="0" err="1" smtClean="0">
                <a:solidFill>
                  <a:srgbClr val="0070C0"/>
                </a:solidFill>
              </a:rPr>
              <a:t>quite</a:t>
            </a:r>
            <a:r>
              <a:rPr lang="de-CH" i="1" dirty="0" smtClean="0">
                <a:solidFill>
                  <a:srgbClr val="0070C0"/>
                </a:solidFill>
              </a:rPr>
              <a:t> </a:t>
            </a:r>
            <a:r>
              <a:rPr lang="de-CH" i="1" dirty="0" err="1">
                <a:solidFill>
                  <a:srgbClr val="0070C0"/>
                </a:solidFill>
              </a:rPr>
              <a:t>complex</a:t>
            </a:r>
            <a:r>
              <a:rPr lang="de-CH" i="1" dirty="0">
                <a:solidFill>
                  <a:srgbClr val="0070C0"/>
                </a:solidFill>
              </a:rPr>
              <a:t> </a:t>
            </a:r>
            <a:r>
              <a:rPr lang="de-CH" i="1" dirty="0" err="1">
                <a:solidFill>
                  <a:srgbClr val="0070C0"/>
                </a:solidFill>
              </a:rPr>
              <a:t>from</a:t>
            </a:r>
            <a:r>
              <a:rPr lang="de-CH" i="1" dirty="0">
                <a:solidFill>
                  <a:srgbClr val="0070C0"/>
                </a:solidFill>
              </a:rPr>
              <a:t> a </a:t>
            </a:r>
            <a:r>
              <a:rPr lang="de-CH" i="1" dirty="0" err="1">
                <a:solidFill>
                  <a:srgbClr val="0070C0"/>
                </a:solidFill>
              </a:rPr>
              <a:t>technical</a:t>
            </a:r>
            <a:r>
              <a:rPr lang="de-CH" i="1" dirty="0">
                <a:solidFill>
                  <a:srgbClr val="0070C0"/>
                </a:solidFill>
              </a:rPr>
              <a:t> </a:t>
            </a:r>
            <a:r>
              <a:rPr lang="de-CH" i="1" dirty="0" err="1" smtClean="0">
                <a:solidFill>
                  <a:srgbClr val="0070C0"/>
                </a:solidFill>
              </a:rPr>
              <a:t>perspective</a:t>
            </a:r>
            <a:r>
              <a:rPr lang="de-CH" i="1" dirty="0" smtClean="0">
                <a:solidFill>
                  <a:srgbClr val="0070C0"/>
                </a:solidFill>
              </a:rPr>
              <a:t>.</a:t>
            </a:r>
            <a:endParaRPr lang="de-CH" dirty="0"/>
          </a:p>
          <a:p>
            <a:pPr marL="342900" indent="-342900">
              <a:buFont typeface="Arial" pitchFamily="34" charset="0"/>
              <a:buChar char="•"/>
            </a:pPr>
            <a:r>
              <a:rPr lang="en-GB" b="1" dirty="0" smtClean="0"/>
              <a:t>Requirements with regard to data quality and integrity</a:t>
            </a:r>
            <a:br>
              <a:rPr lang="en-GB" b="1" dirty="0" smtClean="0"/>
            </a:br>
            <a:r>
              <a:rPr lang="en-GB" i="1" dirty="0" smtClean="0">
                <a:solidFill>
                  <a:srgbClr val="0070C0"/>
                </a:solidFill>
              </a:rPr>
              <a:t>Data storage systems are needed that guarantee permanent access and integrity of the data in order to ensure traceability/</a:t>
            </a:r>
            <a:r>
              <a:rPr lang="en-GB" i="1" dirty="0" err="1" smtClean="0">
                <a:solidFill>
                  <a:srgbClr val="0070C0"/>
                </a:solidFill>
              </a:rPr>
              <a:t>confirmability</a:t>
            </a:r>
            <a:r>
              <a:rPr lang="en-GB" i="1" dirty="0" smtClean="0">
                <a:solidFill>
                  <a:srgbClr val="0070C0"/>
                </a:solidFill>
              </a:rPr>
              <a:t> of research results.</a:t>
            </a:r>
          </a:p>
          <a:p>
            <a:r>
              <a:rPr lang="de-CH" dirty="0"/>
              <a:t/>
            </a:r>
            <a:br>
              <a:rPr lang="de-CH" dirty="0"/>
            </a:br>
            <a:endParaRPr lang="en-GB" dirty="0"/>
          </a:p>
          <a:p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71C55E9-F72E-42EC-B078-5D0C1B5165EE}" type="slidenum">
              <a:rPr lang="de-DE" smtClean="0"/>
              <a:pPr/>
              <a:t>7</a:t>
            </a:fld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2046467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999" y="907200"/>
            <a:ext cx="8424000" cy="1081640"/>
          </a:xfrm>
        </p:spPr>
        <p:txBody>
          <a:bodyPr/>
          <a:lstStyle/>
          <a:p>
            <a:r>
              <a:rPr lang="de-CH" dirty="0" smtClean="0"/>
              <a:t>Trainings </a:t>
            </a:r>
            <a:r>
              <a:rPr lang="de-CH" dirty="0" err="1" smtClean="0"/>
              <a:t>for</a:t>
            </a:r>
            <a:r>
              <a:rPr lang="de-CH" dirty="0" smtClean="0"/>
              <a:t> Cultural </a:t>
            </a:r>
            <a:r>
              <a:rPr lang="de-CH" dirty="0" err="1" smtClean="0"/>
              <a:t>Heritage</a:t>
            </a:r>
            <a:r>
              <a:rPr lang="de-CH" dirty="0" smtClean="0"/>
              <a:t> Professionals: </a:t>
            </a:r>
            <a:br>
              <a:rPr lang="de-CH" dirty="0" smtClean="0"/>
            </a:br>
            <a:r>
              <a:rPr lang="de-CH" dirty="0" smtClean="0"/>
              <a:t>«Open Culture Data </a:t>
            </a:r>
            <a:r>
              <a:rPr lang="de-CH" dirty="0" err="1" smtClean="0"/>
              <a:t>Masterclasses</a:t>
            </a:r>
            <a:r>
              <a:rPr lang="de-CH" dirty="0" smtClean="0"/>
              <a:t>» in </a:t>
            </a:r>
            <a:r>
              <a:rPr lang="de-CH" dirty="0" err="1" smtClean="0"/>
              <a:t>the</a:t>
            </a:r>
            <a:r>
              <a:rPr lang="de-CH" dirty="0" smtClean="0"/>
              <a:t> </a:t>
            </a:r>
            <a:r>
              <a:rPr lang="de-CH" dirty="0" err="1" smtClean="0"/>
              <a:t>Netherlands</a:t>
            </a:r>
            <a:endParaRPr lang="de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988840"/>
            <a:ext cx="8424000" cy="4581304"/>
          </a:xfrm>
        </p:spPr>
        <p:txBody>
          <a:bodyPr/>
          <a:lstStyle/>
          <a:p>
            <a:pPr marL="342900" indent="-342900">
              <a:buFont typeface="Arial" pitchFamily="34" charset="0"/>
              <a:buChar char="•"/>
            </a:pPr>
            <a:r>
              <a:rPr lang="en-GB" dirty="0" smtClean="0"/>
              <a:t>Topics treated:</a:t>
            </a:r>
          </a:p>
          <a:p>
            <a:pPr marL="1085850" lvl="1" indent="-342900">
              <a:buFont typeface="Arial" pitchFamily="34" charset="0"/>
              <a:buChar char="•"/>
            </a:pPr>
            <a:r>
              <a:rPr lang="en-GB" dirty="0" smtClean="0"/>
              <a:t>Building Blocks of Copyright</a:t>
            </a:r>
          </a:p>
          <a:p>
            <a:pPr marL="1085850" lvl="1" indent="-342900">
              <a:buFont typeface="Arial" pitchFamily="34" charset="0"/>
              <a:buChar char="•"/>
            </a:pPr>
            <a:r>
              <a:rPr lang="en-GB" dirty="0" smtClean="0"/>
              <a:t>Technology and Tools (from open licensing to APIs)</a:t>
            </a:r>
          </a:p>
          <a:p>
            <a:pPr marL="1085850" lvl="1" indent="-342900">
              <a:buFont typeface="Arial" pitchFamily="34" charset="0"/>
              <a:buChar char="•"/>
            </a:pPr>
            <a:r>
              <a:rPr lang="en-GB" dirty="0" smtClean="0"/>
              <a:t>Reuse and applications</a:t>
            </a:r>
          </a:p>
          <a:p>
            <a:pPr marL="1085850" lvl="1" indent="-342900">
              <a:buFont typeface="Arial" pitchFamily="34" charset="0"/>
              <a:buChar char="•"/>
            </a:pPr>
            <a:r>
              <a:rPr lang="en-GB" dirty="0" smtClean="0"/>
              <a:t>Benefits and risks</a:t>
            </a:r>
          </a:p>
          <a:p>
            <a:pPr marL="1085850" lvl="1" indent="-342900">
              <a:buFont typeface="Arial" pitchFamily="34" charset="0"/>
              <a:buChar char="•"/>
            </a:pPr>
            <a:r>
              <a:rPr lang="en-GB" dirty="0" err="1" smtClean="0"/>
              <a:t>Hackathons</a:t>
            </a:r>
            <a:endParaRPr lang="en-GB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GB" dirty="0" smtClean="0"/>
              <a:t>Representatives of « first mover » institutions act as coaches for the course participants</a:t>
            </a:r>
          </a:p>
          <a:p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71C55E9-F72E-42EC-B078-5D0C1B5165EE}" type="slidenum">
              <a:rPr lang="de-DE" smtClean="0"/>
              <a:pPr/>
              <a:t>8</a:t>
            </a:fld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3125255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 smtClean="0"/>
              <a:t>Hackathons</a:t>
            </a:r>
            <a:r>
              <a:rPr lang="de-CH" dirty="0" smtClean="0"/>
              <a:t> </a:t>
            </a:r>
            <a:r>
              <a:rPr lang="de-CH" dirty="0" err="1" smtClean="0"/>
              <a:t>and</a:t>
            </a:r>
            <a:r>
              <a:rPr lang="de-CH" dirty="0" smtClean="0"/>
              <a:t> App </a:t>
            </a:r>
            <a:r>
              <a:rPr lang="de-CH" dirty="0" err="1" smtClean="0"/>
              <a:t>Competitions</a:t>
            </a:r>
            <a:endParaRPr lang="de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71C55E9-F72E-42EC-B078-5D0C1B5165EE}" type="slidenum">
              <a:rPr lang="de-DE" smtClean="0"/>
              <a:pPr/>
              <a:t>9</a:t>
            </a:fld>
            <a:endParaRPr lang="de-DE" dirty="0"/>
          </a:p>
        </p:txBody>
      </p:sp>
      <p:sp>
        <p:nvSpPr>
          <p:cNvPr id="5" name="Oval 4"/>
          <p:cNvSpPr/>
          <p:nvPr/>
        </p:nvSpPr>
        <p:spPr bwMode="auto">
          <a:xfrm>
            <a:off x="2395745" y="2024508"/>
            <a:ext cx="2736304" cy="576064"/>
          </a:xfrm>
          <a:prstGeom prst="ellipse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CH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Data Providers</a:t>
            </a:r>
          </a:p>
        </p:txBody>
      </p:sp>
      <p:sp>
        <p:nvSpPr>
          <p:cNvPr id="6" name="Oval 5"/>
          <p:cNvSpPr/>
          <p:nvPr/>
        </p:nvSpPr>
        <p:spPr bwMode="auto">
          <a:xfrm>
            <a:off x="2771800" y="3724756"/>
            <a:ext cx="2880320" cy="648072"/>
          </a:xfrm>
          <a:prstGeom prst="ellipse">
            <a:avLst/>
          </a:prstGeom>
          <a:solidFill>
            <a:srgbClr val="CC99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Domain Experts</a:t>
            </a:r>
          </a:p>
        </p:txBody>
      </p:sp>
      <p:sp>
        <p:nvSpPr>
          <p:cNvPr id="8" name="Oval 7"/>
          <p:cNvSpPr/>
          <p:nvPr/>
        </p:nvSpPr>
        <p:spPr bwMode="auto">
          <a:xfrm>
            <a:off x="3763897" y="2861498"/>
            <a:ext cx="2880320" cy="648072"/>
          </a:xfrm>
          <a:prstGeom prst="ellipse">
            <a:avLst/>
          </a:prstGeom>
          <a:solidFill>
            <a:srgbClr val="FFCC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CH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Developers</a:t>
            </a:r>
          </a:p>
        </p:txBody>
      </p:sp>
      <p:sp>
        <p:nvSpPr>
          <p:cNvPr id="12" name="Rounded Rectangle 11"/>
          <p:cNvSpPr/>
          <p:nvPr/>
        </p:nvSpPr>
        <p:spPr bwMode="auto">
          <a:xfrm>
            <a:off x="2004740" y="1723063"/>
            <a:ext cx="4946030" cy="3138816"/>
          </a:xfrm>
          <a:prstGeom prst="roundRect">
            <a:avLst/>
          </a:prstGeom>
          <a:noFill/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de-CH"/>
          </a:p>
        </p:txBody>
      </p:sp>
      <p:sp>
        <p:nvSpPr>
          <p:cNvPr id="15" name="Oval 14"/>
          <p:cNvSpPr/>
          <p:nvPr/>
        </p:nvSpPr>
        <p:spPr bwMode="auto">
          <a:xfrm>
            <a:off x="2709685" y="4699515"/>
            <a:ext cx="3536635" cy="815926"/>
          </a:xfrm>
          <a:prstGeom prst="ellipse">
            <a:avLst/>
          </a:prstGeom>
          <a:solidFill>
            <a:srgbClr val="00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de-CH" sz="2000" dirty="0"/>
              <a:t>«</a:t>
            </a:r>
            <a:r>
              <a:rPr lang="de-CH" sz="2000" dirty="0" err="1"/>
              <a:t>Enterpreneurs</a:t>
            </a:r>
            <a:r>
              <a:rPr lang="de-CH" sz="2000" dirty="0"/>
              <a:t>»</a:t>
            </a:r>
          </a:p>
          <a:p>
            <a:pPr algn="ctr"/>
            <a:r>
              <a:rPr lang="de-CH" sz="1100" dirty="0"/>
              <a:t>«Problem </a:t>
            </a:r>
            <a:r>
              <a:rPr lang="de-CH" sz="1100" dirty="0" smtClean="0"/>
              <a:t>Ownership»</a:t>
            </a:r>
            <a:endParaRPr lang="de-CH" sz="1100" dirty="0"/>
          </a:p>
          <a:p>
            <a:pPr algn="ctr"/>
            <a:r>
              <a:rPr lang="de-CH" sz="1100" dirty="0" err="1" smtClean="0"/>
              <a:t>Sustainability</a:t>
            </a:r>
            <a:r>
              <a:rPr lang="de-CH" sz="1100" dirty="0" smtClean="0"/>
              <a:t> / </a:t>
            </a:r>
            <a:r>
              <a:rPr lang="de-CH" sz="1100" dirty="0" err="1" smtClean="0"/>
              <a:t>Funding</a:t>
            </a:r>
            <a:endParaRPr lang="de-CH" sz="1100" dirty="0"/>
          </a:p>
          <a:p>
            <a:pPr algn="ctr"/>
            <a:endParaRPr lang="de-CH" sz="2000" dirty="0"/>
          </a:p>
        </p:txBody>
      </p:sp>
      <p:sp>
        <p:nvSpPr>
          <p:cNvPr id="10" name="Oval 9"/>
          <p:cNvSpPr/>
          <p:nvPr/>
        </p:nvSpPr>
        <p:spPr bwMode="auto">
          <a:xfrm>
            <a:off x="6153844" y="3724756"/>
            <a:ext cx="2129846" cy="648072"/>
          </a:xfrm>
          <a:prstGeom prst="ellipse">
            <a:avLst/>
          </a:prstGeom>
          <a:solidFill>
            <a:srgbClr val="66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CH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End Users</a:t>
            </a:r>
          </a:p>
        </p:txBody>
      </p:sp>
      <p:sp>
        <p:nvSpPr>
          <p:cNvPr id="7" name="Oval 6"/>
          <p:cNvSpPr/>
          <p:nvPr/>
        </p:nvSpPr>
        <p:spPr bwMode="auto">
          <a:xfrm>
            <a:off x="251520" y="2864669"/>
            <a:ext cx="2880320" cy="792088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800" b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Copyright / Open Data Experts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215108" y="5949279"/>
            <a:ext cx="74888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 smtClean="0"/>
              <a:t>Output: Software </a:t>
            </a:r>
            <a:r>
              <a:rPr lang="de-CH" dirty="0" err="1" smtClean="0"/>
              <a:t>prototypes</a:t>
            </a:r>
            <a:r>
              <a:rPr lang="de-CH" dirty="0" smtClean="0"/>
              <a:t> </a:t>
            </a:r>
            <a:r>
              <a:rPr lang="de-CH" dirty="0" err="1" smtClean="0"/>
              <a:t>that</a:t>
            </a:r>
            <a:r>
              <a:rPr lang="de-CH" dirty="0" smtClean="0"/>
              <a:t> </a:t>
            </a:r>
            <a:r>
              <a:rPr lang="de-CH" dirty="0" err="1" smtClean="0"/>
              <a:t>use</a:t>
            </a:r>
            <a:r>
              <a:rPr lang="de-CH" dirty="0" smtClean="0"/>
              <a:t> real </a:t>
            </a:r>
            <a:r>
              <a:rPr lang="de-CH" dirty="0" err="1" smtClean="0"/>
              <a:t>data</a:t>
            </a:r>
            <a:r>
              <a:rPr lang="de-CH" dirty="0" smtClean="0"/>
              <a:t>.</a:t>
            </a:r>
            <a:endParaRPr lang="de-CH" dirty="0"/>
          </a:p>
        </p:txBody>
      </p:sp>
    </p:spTree>
    <p:extLst>
      <p:ext uri="{BB962C8B-B14F-4D97-AF65-F5344CB8AC3E}">
        <p14:creationId xmlns="" xmlns:p14="http://schemas.microsoft.com/office/powerpoint/2010/main" val="3997570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andarddesign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f:fields xmlns:f="http://schemas.fabasoft.com/folio/2007/fields"/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>
    <Dokumententyp xmlns="cb194931-d918-403e-aef3-f7d27bcb3fc0" xsi:nil="true"/>
    <Zielpublikum xmlns="30d9c73c-37ee-4c27-8930-10e72e89c000">
      <Value>5</Value>
    </Zielpublikum>
    <Oberbegriff xmlns="cb194931-d918-403e-aef3-f7d27bcb3fc0">28</Oberbegriff>
    <Bereich xmlns="cb194931-d918-403e-aef3-f7d27bcb3fc0">11</Bereich>
    <Beschreibung xmlns="cb194931-d918-403e-aef3-f7d27bcb3fc0">PowerPoint-Präsentation des E-Government-Instituts, englisch, wie im Februar 2013 erstellt.</Beschreibung>
  </documentManagement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49BF0E649D256348BD1DA801BF0DAB13" ma:contentTypeVersion="37" ma:contentTypeDescription="Ein neues Dokument erstellen." ma:contentTypeScope="" ma:versionID="73cf07700de2ea94aecd2d1fd13c895f">
  <xsd:schema xmlns:xsd="http://www.w3.org/2001/XMLSchema" xmlns:p="http://schemas.microsoft.com/office/2006/metadata/properties" xmlns:ns2="cb194931-d918-403e-aef3-f7d27bcb3fc0" xmlns:ns3="30d9c73c-37ee-4c27-8930-10e72e89c000" targetNamespace="http://schemas.microsoft.com/office/2006/metadata/properties" ma:root="true" ma:fieldsID="8d9d9f200e0ada6896d9e43b2cd4bbee" ns2:_="" ns3:_="">
    <xsd:import namespace="cb194931-d918-403e-aef3-f7d27bcb3fc0"/>
    <xsd:import namespace="30d9c73c-37ee-4c27-8930-10e72e89c000"/>
    <xsd:element name="properties">
      <xsd:complexType>
        <xsd:sequence>
          <xsd:element name="documentManagement">
            <xsd:complexType>
              <xsd:all>
                <xsd:element ref="ns2:Bereich"/>
                <xsd:element ref="ns2:Oberbegriff" minOccurs="0"/>
                <xsd:element ref="ns2:Dokumententyp" minOccurs="0"/>
                <xsd:element ref="ns2:Beschreibung" minOccurs="0"/>
                <xsd:element ref="ns3:Zielpublikum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cb194931-d918-403e-aef3-f7d27bcb3fc0" elementFormDefault="qualified">
    <xsd:import namespace="http://schemas.microsoft.com/office/2006/documentManagement/types"/>
    <xsd:element name="Bereich" ma:index="2" ma:displayName="Bereich" ma:list="{acf2e336-8a5f-4f0a-8607-242e28da37b7}" ma:internalName="Bereich" ma:showField="Title">
      <xsd:simpleType>
        <xsd:restriction base="dms:Lookup"/>
      </xsd:simpleType>
    </xsd:element>
    <xsd:element name="Oberbegriff" ma:index="3" nillable="true" ma:displayName="Oberbegriff" ma:list="{336d7b17-1f29-4b7d-b270-d784e4d547e7}" ma:internalName="Oberbegriff" ma:showField="Title">
      <xsd:simpleType>
        <xsd:restriction base="dms:Lookup"/>
      </xsd:simpleType>
    </xsd:element>
    <xsd:element name="Dokumententyp" ma:index="4" nillable="true" ma:displayName="Dokumententyp" ma:list="{1d1b286f-64a4-4ad0-bdbe-01e375f55fc6}" ma:internalName="Dokumententyp" ma:showField="Title">
      <xsd:simpleType>
        <xsd:restriction base="dms:Lookup"/>
      </xsd:simpleType>
    </xsd:element>
    <xsd:element name="Beschreibung" ma:index="11" nillable="true" ma:displayName="Beschreibung" ma:internalName="Beschreibung">
      <xsd:simpleType>
        <xsd:restriction base="dms:Note"/>
      </xsd:simpleType>
    </xsd:element>
  </xsd:schema>
  <xsd:schema xmlns:xsd="http://www.w3.org/2001/XMLSchema" xmlns:dms="http://schemas.microsoft.com/office/2006/documentManagement/types" targetNamespace="30d9c73c-37ee-4c27-8930-10e72e89c000" elementFormDefault="qualified">
    <xsd:import namespace="http://schemas.microsoft.com/office/2006/documentManagement/types"/>
    <xsd:element name="Zielpublikum" ma:index="12" nillable="true" ma:displayName="Zielpublikum" ma:list="{8985544e-11b3-4dd5-9ba4-9f1ddad780af}" ma:internalName="Zielpublikum" ma:readOnly="false" ma:showField="Title" ma:web="30d9c73c-37ee-4c27-8930-10e72e89c000" ma:requiredMultiChoice="tru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7" ma:displayName="Inhaltstyp" ma:readOnly="true"/>
        <xsd:element ref="dc:title" maxOccurs="1" ma:index="1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4E8A9591-F074-446B-902F-511FF79C122F}">
  <ds:schemaRefs>
    <ds:schemaRef ds:uri="http://schemas.fabasoft.com/folio/2007/fields"/>
  </ds:schemaRefs>
</ds:datastoreItem>
</file>

<file path=customXml/itemProps2.xml><?xml version="1.0" encoding="utf-8"?>
<ds:datastoreItem xmlns:ds="http://schemas.openxmlformats.org/officeDocument/2006/customXml" ds:itemID="{EBC2ED62-6A4E-4749-9E45-004D97E926B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07AB5E2-246E-4CC3-B6E5-0A796C92CD98}">
  <ds:schemaRefs>
    <ds:schemaRef ds:uri="http://schemas.microsoft.com/office/2006/documentManagement/types"/>
    <ds:schemaRef ds:uri="cb194931-d918-403e-aef3-f7d27bcb3fc0"/>
    <ds:schemaRef ds:uri="http://purl.org/dc/dcmitype/"/>
    <ds:schemaRef ds:uri="http://www.w3.org/XML/1998/namespace"/>
    <ds:schemaRef ds:uri="http://schemas.openxmlformats.org/package/2006/metadata/core-properties"/>
    <ds:schemaRef ds:uri="http://purl.org/dc/elements/1.1/"/>
    <ds:schemaRef ds:uri="http://purl.org/dc/terms/"/>
    <ds:schemaRef ds:uri="30d9c73c-37ee-4c27-8930-10e72e89c000"/>
    <ds:schemaRef ds:uri="http://schemas.microsoft.com/office/2006/metadata/properties"/>
  </ds:schemaRefs>
</ds:datastoreItem>
</file>

<file path=customXml/itemProps4.xml><?xml version="1.0" encoding="utf-8"?>
<ds:datastoreItem xmlns:ds="http://schemas.openxmlformats.org/officeDocument/2006/customXml" ds:itemID="{9534F943-7748-4B39-B900-77CB5AE3014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b194931-d918-403e-aef3-f7d27bcb3fc0"/>
    <ds:schemaRef ds:uri="30d9c73c-37ee-4c27-8930-10e72e89c000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727</Words>
  <Application>Microsoft Office PowerPoint</Application>
  <PresentationFormat>Affichage à l'écran (4:3)</PresentationFormat>
  <Paragraphs>146</Paragraphs>
  <Slides>15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16" baseType="lpstr">
      <vt:lpstr>Standarddesign</vt:lpstr>
      <vt:lpstr>Open Data: How to Make Supply and Demand Meet?</vt:lpstr>
      <vt:lpstr>Personal Background</vt:lpstr>
      <vt:lpstr>Content Overview</vt:lpstr>
      <vt:lpstr>Who are the Providers of Open Data?</vt:lpstr>
      <vt:lpstr>Who are the Users of Open Data?</vt:lpstr>
      <vt:lpstr>Challenges from a Data Provider Perspective</vt:lpstr>
      <vt:lpstr>Challenges from a User Perspective</vt:lpstr>
      <vt:lpstr>Trainings for Cultural Heritage Professionals:  «Open Culture Data Masterclasses» in the Netherlands</vt:lpstr>
      <vt:lpstr>Hackathons and App Competitions</vt:lpstr>
      <vt:lpstr>Example App that Facilitates Data Visualization:  Time Liner Tool</vt:lpstr>
      <vt:lpstr>Example Apps that Facilitates Collaborative Use of Data:  Annotation Tool TEXTUS</vt:lpstr>
      <vt:lpstr>Example App for Data Collection:  Community Collection Online (The Great War Archive)</vt:lpstr>
      <vt:lpstr>Example: Hosting Platform for Citizen Science Projects:  Zooniverse (Ancient Lives)</vt:lpstr>
      <vt:lpstr>Questions for Discussion</vt:lpstr>
      <vt:lpstr>Contact</vt:lpstr>
    </vt:vector>
  </TitlesOfParts>
  <Company>Stämpfli Multimedia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 des E-Government-Instituts, englisch</dc:title>
  <dc:creator>Staub Timo Pekka</dc:creator>
  <cp:lastModifiedBy>U80707257</cp:lastModifiedBy>
  <cp:revision>141</cp:revision>
  <cp:lastPrinted>2013-06-11T08:42:02Z</cp:lastPrinted>
  <dcterms:created xsi:type="dcterms:W3CDTF">2003-11-14T13:57:08Z</dcterms:created>
  <dcterms:modified xsi:type="dcterms:W3CDTF">2014-01-27T14:27:41Z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0x01010049BF0E649D256348BD1DA801BF0DAB13</vt:lpwstr>
  </property>
  <property fmtid="{D5CDD505-2E9C-101B-9397-08002B2CF9AE}" pid="3" name="Dokumententyp">
    <vt:lpwstr>21</vt:lpwstr>
  </property>
  <property fmtid="{D5CDD505-2E9C-101B-9397-08002B2CF9AE}" pid="4" name="Oberbegriff">
    <vt:lpwstr>28</vt:lpwstr>
  </property>
  <property fmtid="{D5CDD505-2E9C-101B-9397-08002B2CF9AE}" pid="5" name="Bereich">
    <vt:lpwstr>11</vt:lpwstr>
  </property>
  <property fmtid="{D5CDD505-2E9C-101B-9397-08002B2CF9AE}" pid="6" name="Zielpublikum">
    <vt:lpwstr>5</vt:lpwstr>
  </property>
  <property fmtid="{D5CDD505-2E9C-101B-9397-08002B2CF9AE}" pid="7" name="MP_UpdateVersion">
    <vt:lpwstr>1</vt:lpwstr>
  </property>
  <property fmtid="{D5CDD505-2E9C-101B-9397-08002B2CF9AE}" pid="8" name="MP_InheritedTags">
    <vt:lpwstr>((225)(38))((50)(22)(8))((65)(31)(11))((94)(33)(11))</vt:lpwstr>
  </property>
  <property fmtid="{D5CDD505-2E9C-101B-9397-08002B2CF9AE}" pid="9" name="FSC#BSVTEMPL@102.1950:FileRespAmtstitel">
    <vt:lpwstr/>
  </property>
  <property fmtid="{D5CDD505-2E9C-101B-9397-08002B2CF9AE}" pid="10" name="FSC#BSVTEMPL@102.1950:FileRespAmtstitel_F">
    <vt:lpwstr/>
  </property>
  <property fmtid="{D5CDD505-2E9C-101B-9397-08002B2CF9AE}" pid="11" name="FSC#BSVTEMPL@102.1950:FileRespAmtstitel_I">
    <vt:lpwstr/>
  </property>
  <property fmtid="{D5CDD505-2E9C-101B-9397-08002B2CF9AE}" pid="12" name="FSC#BSVTEMPL@102.1950:FileRespAmtstitel_E">
    <vt:lpwstr/>
  </property>
  <property fmtid="{D5CDD505-2E9C-101B-9397-08002B2CF9AE}" pid="13" name="FSC#BSVTEMPL@102.1950:AssignmentName">
    <vt:lpwstr/>
  </property>
  <property fmtid="{D5CDD505-2E9C-101B-9397-08002B2CF9AE}" pid="14" name="FSC#BSVTEMPL@102.1950:BSVShortsign">
    <vt:lpwstr>Kg</vt:lpwstr>
  </property>
  <property fmtid="{D5CDD505-2E9C-101B-9397-08002B2CF9AE}" pid="15" name="FSC#BSVTEMPL@102.1950:DocumentID">
    <vt:lpwstr>27</vt:lpwstr>
  </property>
  <property fmtid="{D5CDD505-2E9C-101B-9397-08002B2CF9AE}" pid="16" name="FSC#BSVTEMPL@102.1950:Dossierref">
    <vt:lpwstr>612-AWDiU</vt:lpwstr>
  </property>
  <property fmtid="{D5CDD505-2E9C-101B-9397-08002B2CF9AE}" pid="17" name="FSC#BSVTEMPL@102.1950:Oursign">
    <vt:lpwstr>612-AWDiU 13.06.2013</vt:lpwstr>
  </property>
  <property fmtid="{D5CDD505-2E9C-101B-9397-08002B2CF9AE}" pid="18" name="FSC#BSVTEMPL@102.1950:EmpfName">
    <vt:lpwstr/>
  </property>
  <property fmtid="{D5CDD505-2E9C-101B-9397-08002B2CF9AE}" pid="19" name="FSC#BSVTEMPL@102.1950:EmpfOrt">
    <vt:lpwstr/>
  </property>
  <property fmtid="{D5CDD505-2E9C-101B-9397-08002B2CF9AE}" pid="20" name="FSC#BSVTEMPL@102.1950:EmpfPLZ">
    <vt:lpwstr/>
  </property>
  <property fmtid="{D5CDD505-2E9C-101B-9397-08002B2CF9AE}" pid="21" name="FSC#BSVTEMPL@102.1950:EmpfStrasse">
    <vt:lpwstr/>
  </property>
  <property fmtid="{D5CDD505-2E9C-101B-9397-08002B2CF9AE}" pid="22" name="FSC#BSVTEMPL@102.1950:FileRespEmail">
    <vt:lpwstr>Guido.Koller@bar.admin.ch</vt:lpwstr>
  </property>
  <property fmtid="{D5CDD505-2E9C-101B-9397-08002B2CF9AE}" pid="23" name="FSC#BSVTEMPL@102.1950:FileRespFax">
    <vt:lpwstr/>
  </property>
  <property fmtid="{D5CDD505-2E9C-101B-9397-08002B2CF9AE}" pid="24" name="FSC#BSVTEMPL@102.1950:FileRespHome">
    <vt:lpwstr/>
  </property>
  <property fmtid="{D5CDD505-2E9C-101B-9397-08002B2CF9AE}" pid="25" name="FSC#BSVTEMPL@102.1950:FileRespStreet">
    <vt:lpwstr/>
  </property>
  <property fmtid="{D5CDD505-2E9C-101B-9397-08002B2CF9AE}" pid="26" name="FSC#BSVTEMPL@102.1950:FileRespTel">
    <vt:lpwstr>+41 31 322 84 99</vt:lpwstr>
  </property>
  <property fmtid="{D5CDD505-2E9C-101B-9397-08002B2CF9AE}" pid="27" name="FSC#BSVTEMPL@102.1950:FileRespZipCode">
    <vt:lpwstr/>
  </property>
  <property fmtid="{D5CDD505-2E9C-101B-9397-08002B2CF9AE}" pid="28" name="FSC#BSVTEMPL@102.1950:NameFileResponsible">
    <vt:lpwstr>Koller</vt:lpwstr>
  </property>
  <property fmtid="{D5CDD505-2E9C-101B-9397-08002B2CF9AE}" pid="29" name="FSC#BSVTEMPL@102.1950:Shortsign">
    <vt:lpwstr>Kg</vt:lpwstr>
  </property>
  <property fmtid="{D5CDD505-2E9C-101B-9397-08002B2CF9AE}" pid="30" name="FSC#BSVTEMPL@102.1950:UserFunction">
    <vt:lpwstr/>
  </property>
  <property fmtid="{D5CDD505-2E9C-101B-9397-08002B2CF9AE}" pid="31" name="FSC#BSVTEMPL@102.1950:VornameNameFileResponsible">
    <vt:lpwstr>Guido</vt:lpwstr>
  </property>
  <property fmtid="{D5CDD505-2E9C-101B-9397-08002B2CF9AE}" pid="32" name="FSC#BSVTEMPL@102.1950:FileResponsible">
    <vt:lpwstr>GuidoKoller</vt:lpwstr>
  </property>
  <property fmtid="{D5CDD505-2E9C-101B-9397-08002B2CF9AE}" pid="33" name="FSC#BSVTEMPL@102.1950:FileRespOrg">
    <vt:lpwstr>Dienst Historische Analysen, BAR</vt:lpwstr>
  </property>
  <property fmtid="{D5CDD505-2E9C-101B-9397-08002B2CF9AE}" pid="34" name="FSC#BSVTEMPL@102.1950:FileRespOrgHome">
    <vt:lpwstr/>
  </property>
  <property fmtid="{D5CDD505-2E9C-101B-9397-08002B2CF9AE}" pid="35" name="FSC#BSVTEMPL@102.1950:FileRespOrgStreet">
    <vt:lpwstr/>
  </property>
  <property fmtid="{D5CDD505-2E9C-101B-9397-08002B2CF9AE}" pid="36" name="FSC#BSVTEMPL@102.1950:FileRespOrgZipCode">
    <vt:lpwstr/>
  </property>
  <property fmtid="{D5CDD505-2E9C-101B-9397-08002B2CF9AE}" pid="37" name="FSC#BSVTEMPL@102.1950:FileRespOU">
    <vt:lpwstr>Dienst Historische Analysen</vt:lpwstr>
  </property>
  <property fmtid="{D5CDD505-2E9C-101B-9397-08002B2CF9AE}" pid="38" name="FSC#BSVTEMPL@102.1950:Registrierdatum">
    <vt:lpwstr>13.06.2013 00:00:00</vt:lpwstr>
  </property>
  <property fmtid="{D5CDD505-2E9C-101B-9397-08002B2CF9AE}" pid="39" name="FSC#BSVTEMPL@102.1950:RegPlanPos">
    <vt:lpwstr>612</vt:lpwstr>
  </property>
  <property fmtid="{D5CDD505-2E9C-101B-9397-08002B2CF9AE}" pid="40" name="FSC#BSVTEMPL@102.1950:ShortsignCreate">
    <vt:lpwstr>Kg</vt:lpwstr>
  </property>
  <property fmtid="{D5CDD505-2E9C-101B-9397-08002B2CF9AE}" pid="41" name="FSC#BSVTEMPL@102.1950:SignApproved1">
    <vt:lpwstr/>
  </property>
  <property fmtid="{D5CDD505-2E9C-101B-9397-08002B2CF9AE}" pid="42" name="FSC#BSVTEMPL@102.1950:SignApproved2">
    <vt:lpwstr/>
  </property>
  <property fmtid="{D5CDD505-2E9C-101B-9397-08002B2CF9AE}" pid="43" name="FSC#BSVTEMPL@102.1950:SubjectSubFile">
    <vt:lpwstr>Workshop Auswertung Digitaler Unterlagen, Präsentation Estermann</vt:lpwstr>
  </property>
  <property fmtid="{D5CDD505-2E9C-101B-9397-08002B2CF9AE}" pid="44" name="FSC#BSVTEMPL@102.1950:SubjectDocument">
    <vt:lpwstr/>
  </property>
  <property fmtid="{D5CDD505-2E9C-101B-9397-08002B2CF9AE}" pid="45" name="FSC#BSVTEMPL@102.1950:TitleDossier">
    <vt:lpwstr>PM STU Auswertung digitale Unterlagen</vt:lpwstr>
  </property>
  <property fmtid="{D5CDD505-2E9C-101B-9397-08002B2CF9AE}" pid="46" name="FSC#BSVTEMPL@102.1950:ZusendungAm">
    <vt:lpwstr/>
  </property>
  <property fmtid="{D5CDD505-2E9C-101B-9397-08002B2CF9AE}" pid="47" name="FSC#EDICFG@15.1700:DossierrefSubFile">
    <vt:lpwstr>612-AWDiU/04_Voranalyse AWDiU/Praxen-Erfahrungen-Tendendenzen-Digital Humanities (AP C, D, E)</vt:lpwstr>
  </property>
  <property fmtid="{D5CDD505-2E9C-101B-9397-08002B2CF9AE}" pid="48" name="FSC#EDICFG@15.1700:UniqueSubFileNumber">
    <vt:lpwstr>20132413-0027</vt:lpwstr>
  </property>
  <property fmtid="{D5CDD505-2E9C-101B-9397-08002B2CF9AE}" pid="49" name="FSC#BSVTEMPL@102.1950:DocumentIDEnhanced">
    <vt:lpwstr>612-AWDiU 13.06.2013 Doknr: 27</vt:lpwstr>
  </property>
  <property fmtid="{D5CDD505-2E9C-101B-9397-08002B2CF9AE}" pid="50" name="FSC#EDICFG@15.1700:FileRespInitials">
    <vt:lpwstr>Kg</vt:lpwstr>
  </property>
  <property fmtid="{D5CDD505-2E9C-101B-9397-08002B2CF9AE}" pid="51" name="FSC#EDICFG@15.1700:FileRespOrgD">
    <vt:lpwstr>Dienst Historische Analysen</vt:lpwstr>
  </property>
  <property fmtid="{D5CDD505-2E9C-101B-9397-08002B2CF9AE}" pid="52" name="FSC#EDICFG@15.1700:FileRespOrgF">
    <vt:lpwstr>Service des analyses historiques</vt:lpwstr>
  </property>
  <property fmtid="{D5CDD505-2E9C-101B-9397-08002B2CF9AE}" pid="53" name="FSC#EDICFG@15.1700:FileRespOrgE">
    <vt:lpwstr>Dienst Historische Analysen-E</vt:lpwstr>
  </property>
  <property fmtid="{D5CDD505-2E9C-101B-9397-08002B2CF9AE}" pid="54" name="FSC#EDICFG@15.1700:FileRespOrgI">
    <vt:lpwstr>Dienst Historische Analysen-I</vt:lpwstr>
  </property>
  <property fmtid="{D5CDD505-2E9C-101B-9397-08002B2CF9AE}" pid="55" name="FSC#COOSYSTEM@1.1:Container">
    <vt:lpwstr>COO.2080.100.3.66476</vt:lpwstr>
  </property>
  <property fmtid="{D5CDD505-2E9C-101B-9397-08002B2CF9AE}" pid="56" name="FSC#COOELAK@1.1001:Subject">
    <vt:lpwstr/>
  </property>
  <property fmtid="{D5CDD505-2E9C-101B-9397-08002B2CF9AE}" pid="57" name="FSC#COOELAK@1.1001:FileReference">
    <vt:lpwstr>612/0168e-2013</vt:lpwstr>
  </property>
  <property fmtid="{D5CDD505-2E9C-101B-9397-08002B2CF9AE}" pid="58" name="FSC#COOELAK@1.1001:FileRefYear">
    <vt:lpwstr>2013</vt:lpwstr>
  </property>
  <property fmtid="{D5CDD505-2E9C-101B-9397-08002B2CF9AE}" pid="59" name="FSC#COOELAK@1.1001:FileRefOrdinal">
    <vt:lpwstr>168</vt:lpwstr>
  </property>
  <property fmtid="{D5CDD505-2E9C-101B-9397-08002B2CF9AE}" pid="60" name="FSC#COOELAK@1.1001:FileRefOU">
    <vt:lpwstr/>
  </property>
  <property fmtid="{D5CDD505-2E9C-101B-9397-08002B2CF9AE}" pid="61" name="FSC#COOELAK@1.1001:Organization">
    <vt:lpwstr/>
  </property>
  <property fmtid="{D5CDD505-2E9C-101B-9397-08002B2CF9AE}" pid="62" name="FSC#COOELAK@1.1001:Owner">
    <vt:lpwstr> Koller</vt:lpwstr>
  </property>
  <property fmtid="{D5CDD505-2E9C-101B-9397-08002B2CF9AE}" pid="63" name="FSC#COOELAK@1.1001:OwnerExtension">
    <vt:lpwstr>+41 31 322 84 99</vt:lpwstr>
  </property>
  <property fmtid="{D5CDD505-2E9C-101B-9397-08002B2CF9AE}" pid="64" name="FSC#COOELAK@1.1001:OwnerFaxExtension">
    <vt:lpwstr/>
  </property>
  <property fmtid="{D5CDD505-2E9C-101B-9397-08002B2CF9AE}" pid="65" name="FSC#COOELAK@1.1001:DispatchedBy">
    <vt:lpwstr/>
  </property>
  <property fmtid="{D5CDD505-2E9C-101B-9397-08002B2CF9AE}" pid="66" name="FSC#COOELAK@1.1001:DispatchedAt">
    <vt:lpwstr/>
  </property>
  <property fmtid="{D5CDD505-2E9C-101B-9397-08002B2CF9AE}" pid="67" name="FSC#COOELAK@1.1001:ApprovedBy">
    <vt:lpwstr/>
  </property>
  <property fmtid="{D5CDD505-2E9C-101B-9397-08002B2CF9AE}" pid="68" name="FSC#COOELAK@1.1001:ApprovedAt">
    <vt:lpwstr/>
  </property>
  <property fmtid="{D5CDD505-2E9C-101B-9397-08002B2CF9AE}" pid="69" name="FSC#COOELAK@1.1001:Department">
    <vt:lpwstr>Dienst Historische Analysen, BAR</vt:lpwstr>
  </property>
  <property fmtid="{D5CDD505-2E9C-101B-9397-08002B2CF9AE}" pid="70" name="FSC#COOELAK@1.1001:CreatedAt">
    <vt:lpwstr>13.06.2013</vt:lpwstr>
  </property>
  <property fmtid="{D5CDD505-2E9C-101B-9397-08002B2CF9AE}" pid="71" name="FSC#COOELAK@1.1001:OU">
    <vt:lpwstr>Dienst Historische Analysen, BAR</vt:lpwstr>
  </property>
  <property fmtid="{D5CDD505-2E9C-101B-9397-08002B2CF9AE}" pid="72" name="FSC#COOELAK@1.1001:Priority">
    <vt:lpwstr/>
  </property>
  <property fmtid="{D5CDD505-2E9C-101B-9397-08002B2CF9AE}" pid="73" name="FSC#COOELAK@1.1001:ObjBarCode">
    <vt:lpwstr>*COO.2080.100.3.66476*</vt:lpwstr>
  </property>
  <property fmtid="{D5CDD505-2E9C-101B-9397-08002B2CF9AE}" pid="74" name="FSC#COOELAK@1.1001:RefBarCode">
    <vt:lpwstr/>
  </property>
  <property fmtid="{D5CDD505-2E9C-101B-9397-08002B2CF9AE}" pid="75" name="FSC#COOELAK@1.1001:FileRefBarCode">
    <vt:lpwstr>*612/0168e-2013*</vt:lpwstr>
  </property>
  <property fmtid="{D5CDD505-2E9C-101B-9397-08002B2CF9AE}" pid="76" name="FSC#COOELAK@1.1001:ExternalRef">
    <vt:lpwstr/>
  </property>
  <property fmtid="{D5CDD505-2E9C-101B-9397-08002B2CF9AE}" pid="77" name="FSC#COOELAK@1.1001:IncomingNumber">
    <vt:lpwstr/>
  </property>
  <property fmtid="{D5CDD505-2E9C-101B-9397-08002B2CF9AE}" pid="78" name="FSC#COOELAK@1.1001:IncomingSubject">
    <vt:lpwstr/>
  </property>
  <property fmtid="{D5CDD505-2E9C-101B-9397-08002B2CF9AE}" pid="79" name="FSC#COOELAK@1.1001:ProcessResponsible">
    <vt:lpwstr/>
  </property>
  <property fmtid="{D5CDD505-2E9C-101B-9397-08002B2CF9AE}" pid="80" name="FSC#COOELAK@1.1001:ProcessResponsiblePhone">
    <vt:lpwstr/>
  </property>
  <property fmtid="{D5CDD505-2E9C-101B-9397-08002B2CF9AE}" pid="81" name="FSC#COOELAK@1.1001:ProcessResponsibleMail">
    <vt:lpwstr/>
  </property>
  <property fmtid="{D5CDD505-2E9C-101B-9397-08002B2CF9AE}" pid="82" name="FSC#COOELAK@1.1001:ProcessResponsibleFax">
    <vt:lpwstr/>
  </property>
  <property fmtid="{D5CDD505-2E9C-101B-9397-08002B2CF9AE}" pid="83" name="FSC#COOELAK@1.1001:ApproverFirstName">
    <vt:lpwstr/>
  </property>
  <property fmtid="{D5CDD505-2E9C-101B-9397-08002B2CF9AE}" pid="84" name="FSC#COOELAK@1.1001:ApproverSurName">
    <vt:lpwstr/>
  </property>
  <property fmtid="{D5CDD505-2E9C-101B-9397-08002B2CF9AE}" pid="85" name="FSC#COOELAK@1.1001:ApproverTitle">
    <vt:lpwstr/>
  </property>
  <property fmtid="{D5CDD505-2E9C-101B-9397-08002B2CF9AE}" pid="86" name="FSC#COOELAK@1.1001:ExternalDate">
    <vt:lpwstr/>
  </property>
  <property fmtid="{D5CDD505-2E9C-101B-9397-08002B2CF9AE}" pid="87" name="FSC#COOELAK@1.1001:SettlementApprovedAt">
    <vt:lpwstr/>
  </property>
  <property fmtid="{D5CDD505-2E9C-101B-9397-08002B2CF9AE}" pid="88" name="FSC#COOELAK@1.1001:BaseNumber">
    <vt:lpwstr>612</vt:lpwstr>
  </property>
  <property fmtid="{D5CDD505-2E9C-101B-9397-08002B2CF9AE}" pid="89" name="FSC#COOELAK@1.1001:CurrentUserRolePos">
    <vt:lpwstr>Collaborateur, -trice spécialisé(e)</vt:lpwstr>
  </property>
  <property fmtid="{D5CDD505-2E9C-101B-9397-08002B2CF9AE}" pid="90" name="FSC#COOELAK@1.1001:CurrentUserEmail">
    <vt:lpwstr>Myriam.Erwin@bar.admin.ch</vt:lpwstr>
  </property>
  <property fmtid="{D5CDD505-2E9C-101B-9397-08002B2CF9AE}" pid="91" name="FSC#ELAKGOV@1.1001:PersonalSubjGender">
    <vt:lpwstr/>
  </property>
  <property fmtid="{D5CDD505-2E9C-101B-9397-08002B2CF9AE}" pid="92" name="FSC#ELAKGOV@1.1001:PersonalSubjFirstName">
    <vt:lpwstr/>
  </property>
  <property fmtid="{D5CDD505-2E9C-101B-9397-08002B2CF9AE}" pid="93" name="FSC#ELAKGOV@1.1001:PersonalSubjSurName">
    <vt:lpwstr/>
  </property>
  <property fmtid="{D5CDD505-2E9C-101B-9397-08002B2CF9AE}" pid="94" name="FSC#ELAKGOV@1.1001:PersonalSubjSalutation">
    <vt:lpwstr/>
  </property>
  <property fmtid="{D5CDD505-2E9C-101B-9397-08002B2CF9AE}" pid="95" name="FSC#ELAKGOV@1.1001:PersonalSubjAddress">
    <vt:lpwstr/>
  </property>
</Properties>
</file>