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notesMasterIdLst>
    <p:notesMasterId r:id="rId10"/>
  </p:notesMasterIdLst>
  <p:handoutMasterIdLst>
    <p:handoutMasterId r:id="rId11"/>
  </p:handoutMasterIdLst>
  <p:sldIdLst>
    <p:sldId id="257" r:id="rId4"/>
    <p:sldId id="268" r:id="rId5"/>
    <p:sldId id="259" r:id="rId6"/>
    <p:sldId id="262" r:id="rId7"/>
    <p:sldId id="269" r:id="rId8"/>
    <p:sldId id="270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-359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FD605-E244-465D-B6CF-A8D1900E22DD}" type="datetimeFigureOut">
              <a:rPr lang="de-CH" sz="1100" smtClean="0">
                <a:latin typeface="Arial" pitchFamily="34" charset="0"/>
                <a:cs typeface="Arial" pitchFamily="34" charset="0"/>
              </a:rPr>
              <a:pPr/>
              <a:t>27.01.2014</a:t>
            </a:fld>
            <a:endParaRPr lang="de-CH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8E4C4-F829-498E-9B1D-3192FAB01E7F}" type="slidenum">
              <a:rPr lang="de-CH" sz="1100" smtClean="0">
                <a:latin typeface="Arial" pitchFamily="34" charset="0"/>
                <a:cs typeface="Arial" pitchFamily="34" charset="0"/>
              </a:rPr>
              <a:pPr/>
              <a:t>‹N°›</a:t>
            </a:fld>
            <a:endParaRPr lang="de-CH" sz="110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56D7E578-6DB2-4F92-9937-6DC85BEFE3EA}" type="datetimeFigureOut">
              <a:rPr lang="de-CH" smtClean="0"/>
              <a:pPr/>
              <a:t>27.01.2014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CEB90BAC-DB82-44ED-A69A-7FC695B6DBE6}" type="slidenum">
              <a:rPr lang="de-CH" smtClean="0"/>
              <a:pPr/>
              <a:t>‹N°›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90BAC-DB82-44ED-A69A-7FC695B6DBE6}" type="slidenum">
              <a:rPr lang="de-CH" smtClean="0"/>
              <a:pPr/>
              <a:t>1</a:t>
            </a:fld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 descr="Titel der Präsentation"/>
          <p:cNvSpPr>
            <a:spLocks noGrp="1"/>
          </p:cNvSpPr>
          <p:nvPr>
            <p:ph type="title" hasCustomPrompt="1"/>
          </p:nvPr>
        </p:nvSpPr>
        <p:spPr>
          <a:xfrm>
            <a:off x="1331640" y="1260000"/>
            <a:ext cx="7452000" cy="3240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de-CH" sz="5200" b="1" kern="1200" baseline="0" noProof="0" dirty="0" smtClean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defTabSz="270000" rtl="0" eaLnBrk="1" latinLnBrk="0" hangingPunct="1">
              <a:lnSpc>
                <a:spcPct val="95000"/>
              </a:lnSpc>
              <a:spcBef>
                <a:spcPts val="0"/>
              </a:spcBef>
              <a:buFontTx/>
              <a:buNone/>
            </a:pPr>
            <a:r>
              <a:rPr lang="de-CH" noProof="0" smtClean="0"/>
              <a:t>Titel der Präsentation</a:t>
            </a:r>
            <a:endParaRPr lang="de-CH" noProof="0"/>
          </a:p>
        </p:txBody>
      </p:sp>
      <p:sp>
        <p:nvSpPr>
          <p:cNvPr id="20" name="Titel 13" descr="Datum der Präsentation"/>
          <p:cNvSpPr txBox="1">
            <a:spLocks/>
          </p:cNvSpPr>
          <p:nvPr userDrawn="1"/>
        </p:nvSpPr>
        <p:spPr>
          <a:xfrm>
            <a:off x="1331640" y="4860000"/>
            <a:ext cx="7452000" cy="144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lang="de-CH" sz="5200" b="1" kern="1200" baseline="0" noProof="0" dirty="0" smtClean="0">
                <a:solidFill>
                  <a:srgbClr val="000066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2700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de-CH" sz="3200" b="1" kern="1200" baseline="0" noProof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Inhaltsplatzhalter 2" descr="Datum der Präsentation"/>
          <p:cNvSpPr>
            <a:spLocks noGrp="1"/>
          </p:cNvSpPr>
          <p:nvPr>
            <p:ph idx="1" hasCustomPrompt="1"/>
          </p:nvPr>
        </p:nvSpPr>
        <p:spPr>
          <a:xfrm>
            <a:off x="1332000" y="4860000"/>
            <a:ext cx="7452000" cy="14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 eaLnBrk="1" fontAlgn="base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de-DE" sz="3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 lang="de-DE" sz="21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1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18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08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16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5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CH" sz="14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de-CH" noProof="0" smtClean="0"/>
              <a:t>Datum der Präsentation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descr="Titel der Folie"/>
          <p:cNvSpPr>
            <a:spLocks noGrp="1"/>
          </p:cNvSpPr>
          <p:nvPr>
            <p:ph type="title" hasCustomPrompt="1"/>
          </p:nvPr>
        </p:nvSpPr>
        <p:spPr>
          <a:xfrm>
            <a:off x="1332000" y="259200"/>
            <a:ext cx="7452000" cy="936000"/>
          </a:xfrm>
          <a:prstGeom prst="rect">
            <a:avLst/>
          </a:prstGeom>
        </p:spPr>
        <p:txBody>
          <a:bodyPr lIns="0" tIns="0" rIns="0" bIns="0"/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de-CH" sz="3200" b="1" baseline="0" noProof="0" dirty="0" smtClean="0">
                <a:solidFill>
                  <a:srgbClr val="000066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r>
              <a:rPr lang="de-CH" noProof="0" smtClean="0"/>
              <a:t>Titel der Folie</a:t>
            </a:r>
            <a:endParaRPr lang="de-CH" noProof="0"/>
          </a:p>
        </p:txBody>
      </p:sp>
      <p:sp>
        <p:nvSpPr>
          <p:cNvPr id="3" name="Inhaltsplatzhalter 2" descr="Inhalt der Folie"/>
          <p:cNvSpPr>
            <a:spLocks noGrp="1"/>
          </p:cNvSpPr>
          <p:nvPr>
            <p:ph idx="1" hasCustomPrompt="1"/>
          </p:nvPr>
        </p:nvSpPr>
        <p:spPr>
          <a:xfrm>
            <a:off x="1332000" y="1267200"/>
            <a:ext cx="7452000" cy="4680000"/>
          </a:xfrm>
          <a:prstGeom prst="rect">
            <a:avLst/>
          </a:prstGeom>
        </p:spPr>
        <p:txBody>
          <a:bodyPr lIns="0" tIns="0" rIns="0" bIns="0"/>
          <a:lstStyle>
            <a:lvl1pPr marL="27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21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21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1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18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08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16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5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CH" sz="14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de-CH" noProof="0" dirty="0" smtClean="0"/>
              <a:t>Erste Ebene</a:t>
            </a:r>
          </a:p>
          <a:p>
            <a:pPr lvl="1"/>
            <a:r>
              <a:rPr lang="de-CH" noProof="0" dirty="0" smtClean="0"/>
              <a:t>Zweite Ebene</a:t>
            </a:r>
          </a:p>
          <a:p>
            <a:pPr lvl="2"/>
            <a:r>
              <a:rPr lang="de-CH" noProof="0" dirty="0" smtClean="0"/>
              <a:t>Dritte Ebene</a:t>
            </a:r>
          </a:p>
          <a:p>
            <a:pPr lvl="3"/>
            <a:r>
              <a:rPr lang="de-CH" noProof="0" dirty="0" smtClean="0"/>
              <a:t>Vierte Ebene</a:t>
            </a:r>
          </a:p>
          <a:p>
            <a:pPr lvl="4"/>
            <a:r>
              <a:rPr lang="de-CH" noProof="0" dirty="0" smtClean="0"/>
              <a:t>Fünfte Ebene</a:t>
            </a:r>
            <a:endParaRPr lang="de-CH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 descr="linke Inhaltsspalte"/>
          <p:cNvSpPr>
            <a:spLocks noGrp="1"/>
          </p:cNvSpPr>
          <p:nvPr>
            <p:ph sz="half" idx="1" hasCustomPrompt="1"/>
          </p:nvPr>
        </p:nvSpPr>
        <p:spPr>
          <a:xfrm>
            <a:off x="1332000" y="1267200"/>
            <a:ext cx="3600000" cy="4680000"/>
          </a:xfrm>
          <a:prstGeom prst="rect">
            <a:avLst/>
          </a:prstGeom>
        </p:spPr>
        <p:txBody>
          <a:bodyPr lIns="0" tIns="0" rIns="0" bIns="0"/>
          <a:lstStyle>
            <a:lvl1pPr marL="27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2100" noProof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4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2100" noProof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1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1800" noProof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08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1600" noProof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50000" indent="-27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CH" sz="140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noProof="0" dirty="0" smtClean="0"/>
              <a:t>Erste Ebene</a:t>
            </a:r>
          </a:p>
          <a:p>
            <a:pPr lvl="1"/>
            <a:r>
              <a:rPr lang="de-CH" noProof="0" dirty="0" smtClean="0"/>
              <a:t>Zweite Ebene</a:t>
            </a:r>
          </a:p>
          <a:p>
            <a:pPr lvl="2"/>
            <a:r>
              <a:rPr lang="de-CH" noProof="0" dirty="0" smtClean="0"/>
              <a:t>Dritte Ebene</a:t>
            </a:r>
          </a:p>
          <a:p>
            <a:pPr lvl="3"/>
            <a:r>
              <a:rPr lang="de-CH" noProof="0" dirty="0" smtClean="0"/>
              <a:t>Vierte Ebene</a:t>
            </a:r>
          </a:p>
          <a:p>
            <a:pPr lvl="4"/>
            <a:r>
              <a:rPr lang="de-CH" noProof="0" dirty="0" smtClean="0"/>
              <a:t>Fünfte Ebene</a:t>
            </a:r>
            <a:endParaRPr lang="de-CH" noProof="0" dirty="0"/>
          </a:p>
        </p:txBody>
      </p:sp>
      <p:sp>
        <p:nvSpPr>
          <p:cNvPr id="4" name="Inhaltsplatzhalter 3" descr="rechte Inhaltsspalte"/>
          <p:cNvSpPr>
            <a:spLocks noGrp="1"/>
          </p:cNvSpPr>
          <p:nvPr>
            <p:ph sz="half" idx="2" hasCustomPrompt="1"/>
          </p:nvPr>
        </p:nvSpPr>
        <p:spPr>
          <a:xfrm>
            <a:off x="5176800" y="1267200"/>
            <a:ext cx="3600000" cy="4680000"/>
          </a:xfrm>
          <a:prstGeom prst="rect">
            <a:avLst/>
          </a:prstGeom>
        </p:spPr>
        <p:txBody>
          <a:bodyPr lIns="0" tIns="0" rIns="0" bIns="0"/>
          <a:lstStyle>
            <a:lvl1pPr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2100" kern="1200" baseline="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2100" kern="120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1800" kern="120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DE" sz="1600" kern="120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 lang="de-CH" sz="1400" kern="1200" noProof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noProof="0" dirty="0" smtClean="0"/>
              <a:t>Erste Ebene</a:t>
            </a:r>
          </a:p>
          <a:p>
            <a:pPr marL="540000" lvl="1"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de-CH" noProof="0" dirty="0" smtClean="0"/>
              <a:t>Zweite Ebene</a:t>
            </a:r>
          </a:p>
          <a:p>
            <a:pPr marL="810000" lvl="2"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de-CH" noProof="0" dirty="0" smtClean="0"/>
              <a:t>Dritte Ebene</a:t>
            </a:r>
          </a:p>
          <a:p>
            <a:pPr marL="1080000" lvl="3"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de-CH" noProof="0" dirty="0" smtClean="0"/>
              <a:t>Vierte Ebene</a:t>
            </a:r>
          </a:p>
          <a:p>
            <a:pPr marL="1350000" lvl="4" indent="-27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de-CH" noProof="0" dirty="0" smtClean="0"/>
              <a:t>Fünfte Ebene</a:t>
            </a:r>
            <a:endParaRPr lang="de-CH" noProof="0" dirty="0"/>
          </a:p>
        </p:txBody>
      </p:sp>
      <p:sp>
        <p:nvSpPr>
          <p:cNvPr id="8" name="Titel 1" descr="Titel der Folie"/>
          <p:cNvSpPr>
            <a:spLocks noGrp="1"/>
          </p:cNvSpPr>
          <p:nvPr>
            <p:ph type="title" hasCustomPrompt="1"/>
          </p:nvPr>
        </p:nvSpPr>
        <p:spPr>
          <a:xfrm>
            <a:off x="1332000" y="259200"/>
            <a:ext cx="7452000" cy="936000"/>
          </a:xfrm>
          <a:prstGeom prst="rect">
            <a:avLst/>
          </a:prstGeom>
        </p:spPr>
        <p:txBody>
          <a:bodyPr lIns="0" tIns="0" rIns="0" bIns="0"/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de-CH" sz="3200" b="1" baseline="0" noProof="0" dirty="0" smtClean="0">
                <a:solidFill>
                  <a:srgbClr val="000066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r>
              <a:rPr lang="de-CH" noProof="0" smtClean="0"/>
              <a:t>Titel der Folie</a:t>
            </a:r>
            <a:endParaRPr lang="de-CH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 descr="Titel der Folie"/>
          <p:cNvSpPr>
            <a:spLocks noGrp="1"/>
          </p:cNvSpPr>
          <p:nvPr>
            <p:ph type="title" hasCustomPrompt="1"/>
          </p:nvPr>
        </p:nvSpPr>
        <p:spPr>
          <a:xfrm>
            <a:off x="1332000" y="259200"/>
            <a:ext cx="7452000" cy="936000"/>
          </a:xfrm>
          <a:prstGeom prst="rect">
            <a:avLst/>
          </a:prstGeom>
        </p:spPr>
        <p:txBody>
          <a:bodyPr lIns="0" tIns="0" rIns="0" bIns="0"/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de-CH" sz="3200" b="1" baseline="0" noProof="0" dirty="0" smtClean="0">
                <a:solidFill>
                  <a:srgbClr val="000066"/>
                </a:solidFill>
                <a:latin typeface="Arial" pitchFamily="34" charset="0"/>
                <a:ea typeface="+mj-ea"/>
                <a:cs typeface="+mj-cs"/>
              </a:defRPr>
            </a:lvl1pPr>
          </a:lstStyle>
          <a:p>
            <a:r>
              <a:rPr lang="de-CH" noProof="0" smtClean="0"/>
              <a:t>Titel der Folie</a:t>
            </a:r>
            <a:endParaRPr lang="de-CH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7" descr="Logo Titelse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3552" y="360000"/>
            <a:ext cx="19970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4570369" y="344819"/>
            <a:ext cx="42228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de-CH" sz="1000" b="0" i="0" baseline="0" noProof="0" dirty="0" smtClean="0">
                <a:latin typeface="Arial" charset="0"/>
              </a:rPr>
              <a:t>Eidgenössisches Departement des Innern EDI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de-CH" sz="1000" b="1" i="0" baseline="0" noProof="0" dirty="0" smtClean="0">
                <a:latin typeface="Arial" charset="0"/>
              </a:rPr>
              <a:t>Schweizerisches Bundesarchiv BAR</a:t>
            </a:r>
            <a:endParaRPr lang="de-CH" sz="800" noProof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0"/>
          <p:cNvSpPr>
            <a:spLocks noChangeShapeType="1"/>
          </p:cNvSpPr>
          <p:nvPr/>
        </p:nvSpPr>
        <p:spPr bwMode="auto">
          <a:xfrm flipH="1">
            <a:off x="1278000" y="6161716"/>
            <a:ext cx="756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CH" noProof="0"/>
          </a:p>
        </p:txBody>
      </p:sp>
      <p:pic>
        <p:nvPicPr>
          <p:cNvPr id="8" name="Picture 43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000" y="360000"/>
            <a:ext cx="26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44"/>
          <p:cNvSpPr>
            <a:spLocks noChangeArrowheads="1"/>
          </p:cNvSpPr>
          <p:nvPr/>
        </p:nvSpPr>
        <p:spPr bwMode="auto">
          <a:xfrm>
            <a:off x="1224169" y="6128317"/>
            <a:ext cx="3780000" cy="720000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e-CH" sz="1000" b="0" i="0" baseline="0" noProof="0" dirty="0" smtClean="0">
                <a:latin typeface="Arial" charset="0"/>
              </a:rPr>
              <a:t>Eidgenössisches Departement des Innern EDI</a:t>
            </a:r>
            <a:endParaRPr kumimoji="0" lang="de-CH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1000" b="1" i="0" baseline="0" noProof="0" dirty="0" smtClean="0">
                <a:latin typeface="Arial" charset="0"/>
              </a:rPr>
              <a:t>Schweizerisches Bundesarchiv BAR</a:t>
            </a:r>
            <a:endParaRPr kumimoji="0" lang="de-CH" sz="1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AutoShape 44"/>
          <p:cNvSpPr>
            <a:spLocks noChangeArrowheads="1"/>
          </p:cNvSpPr>
          <p:nvPr/>
        </p:nvSpPr>
        <p:spPr bwMode="auto">
          <a:xfrm>
            <a:off x="5189445" y="6129670"/>
            <a:ext cx="3060000" cy="720000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noAutofit/>
          </a:bodyPr>
          <a:lstStyle/>
          <a:p>
            <a:pPr defTabSz="8223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tabLst/>
              <a:defRPr/>
            </a:pPr>
            <a:r>
              <a:rPr lang="de-CH" sz="1000" baseline="0" noProof="0" dirty="0" smtClean="0">
                <a:solidFill>
                  <a:srgbClr val="000000"/>
                </a:solidFill>
                <a:latin typeface="Arial" charset="0"/>
              </a:rPr>
              <a:t>Workshop Digital </a:t>
            </a:r>
            <a:r>
              <a:rPr lang="de-CH" sz="1000" baseline="0" noProof="0" dirty="0" err="1" smtClean="0">
                <a:solidFill>
                  <a:srgbClr val="000000"/>
                </a:solidFill>
                <a:latin typeface="Arial" charset="0"/>
              </a:rPr>
              <a:t>Humanities</a:t>
            </a:r>
            <a:endParaRPr lang="de-CH" sz="1000" baseline="0" noProof="0" dirty="0" smtClean="0">
              <a:solidFill>
                <a:srgbClr val="000000"/>
              </a:solidFill>
              <a:latin typeface="Arial" charset="0"/>
            </a:endParaRPr>
          </a:p>
          <a:p>
            <a:pPr defTabSz="8223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tabLst/>
              <a:defRPr/>
            </a:pPr>
            <a:r>
              <a:rPr lang="de-CH" sz="1000" b="1" baseline="0" noProof="0" dirty="0" smtClean="0">
                <a:solidFill>
                  <a:srgbClr val="000000"/>
                </a:solidFill>
                <a:latin typeface="Arial" charset="0"/>
              </a:rPr>
              <a:t>Peter Fleer</a:t>
            </a:r>
            <a:r>
              <a:rPr lang="de-CH" sz="1000" b="0" noProof="0" dirty="0" smtClean="0">
                <a:solidFill>
                  <a:srgbClr val="000000"/>
                </a:solidFill>
                <a:latin typeface="Arial" charset="0"/>
              </a:rPr>
              <a:t>,</a:t>
            </a:r>
            <a:r>
              <a:rPr lang="de-CH" sz="1000" b="0" baseline="0" noProof="0" dirty="0" smtClean="0">
                <a:solidFill>
                  <a:srgbClr val="000000"/>
                </a:solidFill>
                <a:latin typeface="Arial" charset="0"/>
              </a:rPr>
              <a:t> 12.06.2013</a:t>
            </a:r>
            <a:endParaRPr lang="de-CH" sz="1000" b="0" baseline="0" noProof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AutoShape 44"/>
          <p:cNvSpPr>
            <a:spLocks noChangeArrowheads="1"/>
          </p:cNvSpPr>
          <p:nvPr/>
        </p:nvSpPr>
        <p:spPr bwMode="auto">
          <a:xfrm>
            <a:off x="8261913" y="6128715"/>
            <a:ext cx="594000" cy="540000"/>
          </a:xfrm>
          <a:prstGeom prst="octagon">
            <a:avLst>
              <a:gd name="adj" fmla="val 29287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noAutofit/>
          </a:bodyPr>
          <a:lstStyle/>
          <a:p>
            <a:pPr algn="r" defTabSz="822325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fld id="{140478EA-C022-4FEC-9DEF-F05E24DC51CA}" type="slidenum">
              <a:rPr lang="de-CH" sz="1000" baseline="0" noProof="0" smtClean="0">
                <a:solidFill>
                  <a:srgbClr val="000000"/>
                </a:solidFill>
                <a:latin typeface="Arial" charset="0"/>
              </a:rPr>
              <a:pPr algn="r" defTabSz="822325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t>‹N°›</a:t>
            </a:fld>
            <a:endParaRPr lang="de-CH" sz="1000" baseline="0" noProof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Herausforderung </a:t>
            </a:r>
            <a:r>
              <a:rPr lang="de-CH" smtClean="0"/>
              <a:t>digitale </a:t>
            </a:r>
            <a:r>
              <a:rPr lang="de-CH" dirty="0"/>
              <a:t>Unterlagen: Erfahrungen und </a:t>
            </a:r>
            <a:r>
              <a:rPr lang="de-CH" dirty="0" smtClean="0"/>
              <a:t>Trends</a:t>
            </a:r>
            <a:br>
              <a:rPr lang="de-CH" dirty="0" smtClean="0"/>
            </a:br>
            <a:r>
              <a:rPr lang="de-CH" sz="3600" dirty="0" smtClean="0"/>
              <a:t/>
            </a:r>
            <a:br>
              <a:rPr lang="de-CH" sz="3600" dirty="0" smtClean="0"/>
            </a:br>
            <a:endParaRPr lang="de-CH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12.06.2013</a:t>
            </a: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Studie Auswertung digitale Unterlagen</a:t>
            </a:r>
            <a:r>
              <a:rPr lang="de-CH" dirty="0"/>
              <a:t/>
            </a:r>
            <a:br>
              <a:rPr lang="de-CH" dirty="0"/>
            </a:br>
            <a:r>
              <a:rPr lang="de-CH" dirty="0"/>
              <a:t/>
            </a:r>
            <a:br>
              <a:rPr lang="de-CH" dirty="0"/>
            </a:br>
            <a:r>
              <a:rPr lang="de-CH" dirty="0"/>
              <a:t> </a:t>
            </a: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400" dirty="0" smtClean="0"/>
              <a:t>Kontext</a:t>
            </a:r>
          </a:p>
          <a:p>
            <a:pPr lvl="1"/>
            <a:r>
              <a:rPr lang="de-CH" sz="2400" dirty="0" smtClean="0"/>
              <a:t>Archivierung digitaler Daten</a:t>
            </a:r>
          </a:p>
          <a:p>
            <a:pPr lvl="1"/>
            <a:r>
              <a:rPr lang="de-CH" sz="2400" dirty="0" smtClean="0"/>
              <a:t>Digital </a:t>
            </a:r>
            <a:r>
              <a:rPr lang="de-CH" sz="2400" dirty="0" err="1" smtClean="0"/>
              <a:t>Humanities</a:t>
            </a:r>
            <a:endParaRPr lang="de-CH" sz="2400" dirty="0" smtClean="0"/>
          </a:p>
          <a:p>
            <a:pPr lvl="1"/>
            <a:r>
              <a:rPr lang="de-CH" sz="2400" dirty="0" smtClean="0"/>
              <a:t>Datengetriebene Forschung</a:t>
            </a:r>
          </a:p>
          <a:p>
            <a:pPr lvl="1">
              <a:buNone/>
            </a:pPr>
            <a:endParaRPr lang="de-CH" sz="2400" dirty="0"/>
          </a:p>
          <a:p>
            <a:r>
              <a:rPr lang="de-CH" sz="2400" dirty="0" smtClean="0"/>
              <a:t>Ziele</a:t>
            </a:r>
          </a:p>
          <a:p>
            <a:pPr lvl="1"/>
            <a:r>
              <a:rPr lang="de-CH" sz="2400" dirty="0" smtClean="0"/>
              <a:t>Auslegeordnung </a:t>
            </a:r>
            <a:r>
              <a:rPr lang="de-CH" sz="2400" dirty="0"/>
              <a:t>über den aktuellen Stand </a:t>
            </a:r>
            <a:r>
              <a:rPr lang="de-CH" sz="2400" dirty="0" smtClean="0"/>
              <a:t>der </a:t>
            </a:r>
            <a:r>
              <a:rPr lang="de-CH" sz="2400" dirty="0"/>
              <a:t>Auswertung </a:t>
            </a:r>
            <a:r>
              <a:rPr lang="de-CH" sz="2400" dirty="0" smtClean="0"/>
              <a:t>von digitalen Daten</a:t>
            </a:r>
          </a:p>
          <a:p>
            <a:pPr lvl="1"/>
            <a:r>
              <a:rPr lang="de-CH" sz="2400" dirty="0" err="1"/>
              <a:t>Entscheidgrundlagen</a:t>
            </a:r>
            <a:r>
              <a:rPr lang="de-CH" sz="2400" dirty="0"/>
              <a:t> für das </a:t>
            </a:r>
            <a:r>
              <a:rPr lang="de-CH" sz="2400" dirty="0" smtClean="0"/>
              <a:t>künftige </a:t>
            </a:r>
            <a:r>
              <a:rPr lang="de-CH" sz="2400" dirty="0"/>
              <a:t>Angebot des BAR zur Auswertung digitaler Daten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Stossrichtungen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Fokus auf </a:t>
            </a:r>
            <a:r>
              <a:rPr lang="de-CH" dirty="0" err="1" smtClean="0"/>
              <a:t>born</a:t>
            </a:r>
            <a:r>
              <a:rPr lang="de-CH" dirty="0" smtClean="0"/>
              <a:t>-digital Daten</a:t>
            </a:r>
          </a:p>
          <a:p>
            <a:endParaRPr lang="de-CH" dirty="0" smtClean="0"/>
          </a:p>
          <a:p>
            <a:r>
              <a:rPr lang="de-CH" dirty="0" smtClean="0"/>
              <a:t>Praxis </a:t>
            </a:r>
            <a:r>
              <a:rPr lang="de-CH" dirty="0"/>
              <a:t>und Erfahrungen </a:t>
            </a:r>
            <a:r>
              <a:rPr lang="de-CH" dirty="0" smtClean="0"/>
              <a:t>von </a:t>
            </a:r>
            <a:r>
              <a:rPr lang="de-CH" dirty="0"/>
              <a:t>National-Archiven </a:t>
            </a:r>
            <a:endParaRPr lang="de-CH" dirty="0" smtClean="0"/>
          </a:p>
          <a:p>
            <a:endParaRPr lang="de-CH" dirty="0"/>
          </a:p>
          <a:p>
            <a:r>
              <a:rPr lang="de-CH" dirty="0" smtClean="0"/>
              <a:t>Praxis, </a:t>
            </a:r>
            <a:r>
              <a:rPr lang="de-CH" dirty="0"/>
              <a:t>Erfahrungen und Tendenzen </a:t>
            </a:r>
            <a:r>
              <a:rPr lang="de-CH" dirty="0" smtClean="0"/>
              <a:t>in </a:t>
            </a:r>
            <a:r>
              <a:rPr lang="de-CH" dirty="0"/>
              <a:t>den Digital </a:t>
            </a:r>
            <a:r>
              <a:rPr lang="de-CH" dirty="0" err="1" smtClean="0"/>
              <a:t>Humanities</a:t>
            </a:r>
            <a:endParaRPr lang="de-CH" dirty="0" smtClean="0"/>
          </a:p>
          <a:p>
            <a:endParaRPr lang="de-CH" dirty="0"/>
          </a:p>
          <a:p>
            <a:r>
              <a:rPr lang="de-CH" dirty="0" smtClean="0"/>
              <a:t>Tools zum Arbeiten mit digitalen Unterlagen</a:t>
            </a:r>
            <a:endParaRPr lang="de-CH" dirty="0"/>
          </a:p>
          <a:p>
            <a:endParaRPr lang="de-CH" dirty="0"/>
          </a:p>
          <a:p>
            <a:pPr>
              <a:buNone/>
            </a:pP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Erfahrungen</a:t>
            </a:r>
            <a:r>
              <a:rPr lang="de-CH" dirty="0"/>
              <a:t/>
            </a:r>
            <a:br>
              <a:rPr lang="de-CH" dirty="0"/>
            </a:br>
            <a:r>
              <a:rPr lang="de-CH" dirty="0"/>
              <a:t/>
            </a:r>
            <a:br>
              <a:rPr lang="de-CH" dirty="0"/>
            </a:b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300" dirty="0" smtClean="0"/>
              <a:t>Übernahme</a:t>
            </a:r>
          </a:p>
          <a:p>
            <a:r>
              <a:rPr lang="de-CH" sz="2300" dirty="0" smtClean="0"/>
              <a:t>Erhaltung</a:t>
            </a:r>
          </a:p>
          <a:p>
            <a:pPr lvl="1"/>
            <a:endParaRPr lang="de-CH" dirty="0" smtClean="0"/>
          </a:p>
          <a:p>
            <a:r>
              <a:rPr lang="de-CH" sz="2300" dirty="0" smtClean="0"/>
              <a:t>Zugang</a:t>
            </a:r>
          </a:p>
          <a:p>
            <a:pPr lvl="1"/>
            <a:r>
              <a:rPr lang="de-CH" dirty="0" smtClean="0"/>
              <a:t>Online Metadaten</a:t>
            </a:r>
          </a:p>
          <a:p>
            <a:pPr lvl="1"/>
            <a:r>
              <a:rPr lang="de-CH" dirty="0" smtClean="0"/>
              <a:t>Digitalisierung</a:t>
            </a:r>
          </a:p>
          <a:p>
            <a:pPr lvl="1"/>
            <a:r>
              <a:rPr lang="de-CH" i="1" dirty="0" smtClean="0"/>
              <a:t>Digitale Bereitstellung</a:t>
            </a:r>
          </a:p>
          <a:p>
            <a:r>
              <a:rPr lang="de-CH" sz="2300" dirty="0" smtClean="0"/>
              <a:t>Auswertung </a:t>
            </a:r>
          </a:p>
          <a:p>
            <a:pPr lvl="1"/>
            <a:r>
              <a:rPr lang="de-CH" dirty="0" smtClean="0"/>
              <a:t>Datenbanken</a:t>
            </a:r>
          </a:p>
          <a:p>
            <a:pPr lvl="1"/>
            <a:r>
              <a:rPr lang="de-CH" dirty="0" smtClean="0"/>
              <a:t>Multimedia-Daten</a:t>
            </a:r>
          </a:p>
          <a:p>
            <a:pPr lvl="1"/>
            <a:r>
              <a:rPr lang="de-CH" i="1" dirty="0" smtClean="0"/>
              <a:t>Geschäftsunterlagen (GEVER)</a:t>
            </a:r>
          </a:p>
          <a:p>
            <a:pPr lvl="1"/>
            <a:r>
              <a:rPr lang="de-CH" i="1" dirty="0" smtClean="0"/>
              <a:t>Geoinformationsdaten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Trends</a:t>
            </a:r>
            <a:r>
              <a:rPr lang="de-CH" dirty="0"/>
              <a:t/>
            </a:r>
            <a:br>
              <a:rPr lang="de-CH" dirty="0"/>
            </a:br>
            <a:r>
              <a:rPr lang="de-CH" dirty="0"/>
              <a:t/>
            </a:r>
            <a:br>
              <a:rPr lang="de-CH" dirty="0"/>
            </a:b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Bedeutungsverlust </a:t>
            </a:r>
            <a:r>
              <a:rPr lang="de-CH" dirty="0" err="1" smtClean="0"/>
              <a:t>archivisch</a:t>
            </a:r>
            <a:r>
              <a:rPr lang="de-CH" dirty="0" smtClean="0"/>
              <a:t> definierter Schnittstellen für Forschende</a:t>
            </a:r>
          </a:p>
          <a:p>
            <a:endParaRPr lang="de-CH" dirty="0" smtClean="0"/>
          </a:p>
          <a:p>
            <a:r>
              <a:rPr lang="de-CH" dirty="0" smtClean="0"/>
              <a:t>Wandel der Archive:</a:t>
            </a:r>
          </a:p>
          <a:p>
            <a:pPr lvl="1"/>
            <a:r>
              <a:rPr lang="de-CH" dirty="0" smtClean="0"/>
              <a:t>von </a:t>
            </a:r>
            <a:r>
              <a:rPr lang="de-CH" dirty="0"/>
              <a:t>Datenlieferanten zu </a:t>
            </a:r>
            <a:r>
              <a:rPr lang="de-CH" dirty="0" smtClean="0"/>
              <a:t>Kooperationspartnern</a:t>
            </a:r>
            <a:endParaRPr lang="de-CH" dirty="0"/>
          </a:p>
          <a:p>
            <a:pPr lvl="1"/>
            <a:r>
              <a:rPr lang="de-CH" dirty="0" smtClean="0"/>
              <a:t>von </a:t>
            </a:r>
            <a:r>
              <a:rPr lang="de-CH" dirty="0" err="1"/>
              <a:t>gatekeepern</a:t>
            </a:r>
            <a:r>
              <a:rPr lang="de-CH" dirty="0"/>
              <a:t> </a:t>
            </a:r>
            <a:r>
              <a:rPr lang="de-CH" dirty="0" smtClean="0"/>
              <a:t>zu </a:t>
            </a:r>
            <a:r>
              <a:rPr lang="de-CH" dirty="0" err="1"/>
              <a:t>data</a:t>
            </a:r>
            <a:r>
              <a:rPr lang="de-CH" dirty="0"/>
              <a:t> </a:t>
            </a:r>
            <a:r>
              <a:rPr lang="de-CH" dirty="0" err="1"/>
              <a:t>brokern</a:t>
            </a:r>
            <a:r>
              <a:rPr lang="de-CH" dirty="0"/>
              <a:t> </a:t>
            </a:r>
          </a:p>
          <a:p>
            <a:pPr lvl="1"/>
            <a:r>
              <a:rPr lang="de-CH" dirty="0" smtClean="0"/>
              <a:t>von der Suche zu Analyse und Kontext</a:t>
            </a:r>
          </a:p>
          <a:p>
            <a:pPr>
              <a:buNone/>
            </a:pPr>
            <a:endParaRPr lang="de-CH" dirty="0"/>
          </a:p>
          <a:p>
            <a:r>
              <a:rPr lang="de-CH" dirty="0" smtClean="0"/>
              <a:t>Steigende Ansprüche an den Datencharakter digitaler Unterlagen</a:t>
            </a:r>
            <a:endParaRPr lang="de-CH" dirty="0"/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Vorläufige Erkenntnisse</a:t>
            </a:r>
            <a:r>
              <a:rPr lang="de-CH" dirty="0"/>
              <a:t/>
            </a:r>
            <a:br>
              <a:rPr lang="de-CH" dirty="0"/>
            </a:br>
            <a:r>
              <a:rPr lang="de-CH" dirty="0"/>
              <a:t/>
            </a:r>
            <a:br>
              <a:rPr lang="de-CH" dirty="0"/>
            </a:br>
            <a:r>
              <a:rPr lang="de-CH" dirty="0"/>
              <a:t/>
            </a:r>
            <a:br>
              <a:rPr lang="de-CH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sz="2000" dirty="0" smtClean="0"/>
              <a:t>Nur punktuelle Auseinandersetzung der Archive mit digitalen Daten</a:t>
            </a:r>
          </a:p>
          <a:p>
            <a:endParaRPr lang="de-CH" sz="2000" dirty="0"/>
          </a:p>
          <a:p>
            <a:r>
              <a:rPr lang="de-CH" sz="2000" dirty="0" smtClean="0"/>
              <a:t>Grad der </a:t>
            </a:r>
            <a:r>
              <a:rPr lang="de-CH" sz="2000" dirty="0" err="1" smtClean="0"/>
              <a:t>Datafizierung</a:t>
            </a:r>
            <a:r>
              <a:rPr lang="de-CH" sz="2000" dirty="0" smtClean="0"/>
              <a:t> </a:t>
            </a:r>
            <a:r>
              <a:rPr lang="de-CH" sz="2000" dirty="0"/>
              <a:t>digitaler Unterlagen </a:t>
            </a:r>
            <a:r>
              <a:rPr lang="de-CH" sz="2000" dirty="0" smtClean="0"/>
              <a:t>hängt nicht von deren Herkunft ab</a:t>
            </a:r>
          </a:p>
          <a:p>
            <a:endParaRPr lang="de-CH" sz="2000" dirty="0"/>
          </a:p>
          <a:p>
            <a:r>
              <a:rPr lang="de-CH" sz="2000" dirty="0" smtClean="0"/>
              <a:t>Forderung der Forschung</a:t>
            </a:r>
            <a:r>
              <a:rPr lang="de-CH" sz="2000" dirty="0"/>
              <a:t>: Bereitschaft </a:t>
            </a:r>
            <a:r>
              <a:rPr lang="de-CH" sz="2000" dirty="0" smtClean="0"/>
              <a:t>der  Archive zur </a:t>
            </a:r>
            <a:r>
              <a:rPr lang="de-CH" sz="2000" dirty="0"/>
              <a:t>Vernetzung und </a:t>
            </a:r>
            <a:r>
              <a:rPr lang="de-CH" sz="2000" dirty="0" smtClean="0"/>
              <a:t>Kooperation</a:t>
            </a:r>
          </a:p>
          <a:p>
            <a:endParaRPr lang="de-CH" sz="2000" dirty="0" smtClean="0"/>
          </a:p>
          <a:p>
            <a:r>
              <a:rPr lang="de-CH" sz="2000" dirty="0" smtClean="0"/>
              <a:t>Notwendigkeit benutzerfreundlicher </a:t>
            </a:r>
            <a:r>
              <a:rPr lang="de-CH" sz="2000" dirty="0"/>
              <a:t>User </a:t>
            </a:r>
            <a:r>
              <a:rPr lang="de-CH" sz="2000" dirty="0" smtClean="0"/>
              <a:t>Interfaces</a:t>
            </a:r>
          </a:p>
          <a:p>
            <a:endParaRPr lang="de-CH" sz="2000" dirty="0" smtClean="0"/>
          </a:p>
          <a:p>
            <a:r>
              <a:rPr lang="de-CH" sz="2000" dirty="0" smtClean="0"/>
              <a:t>Auswertungstools: Repräsentation von Informationen und Austausch von Daten und Verfahren</a:t>
            </a:r>
          </a:p>
          <a:p>
            <a:endParaRPr lang="de-CH" sz="2000" dirty="0"/>
          </a:p>
          <a:p>
            <a:endParaRPr lang="de-CH" sz="2000" dirty="0" smtClean="0"/>
          </a:p>
          <a:p>
            <a:endParaRPr lang="de-C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R_Präsentation_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lgeseit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/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BAR_Präsentation_D</Template>
  <TotalTime>0</TotalTime>
  <Words>166</Words>
  <Application>Microsoft Office PowerPoint</Application>
  <PresentationFormat>Affichage à l'écran (4:3)</PresentationFormat>
  <Paragraphs>58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BAR_Präsentation_D</vt:lpstr>
      <vt:lpstr>Folgeseiten</vt:lpstr>
      <vt:lpstr>Herausforderung digitale Unterlagen: Erfahrungen und Trends  </vt:lpstr>
      <vt:lpstr>Studie Auswertung digitale Unterlagen    </vt:lpstr>
      <vt:lpstr>Stossrichtungen</vt:lpstr>
      <vt:lpstr>Erfahrungen   </vt:lpstr>
      <vt:lpstr>Trends   </vt:lpstr>
      <vt:lpstr>Vorläufige Erkenntnisse   </vt:lpstr>
    </vt:vector>
  </TitlesOfParts>
  <Company>Bundesverwaltung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 AWDiU Kick-off</dc:title>
  <dc:creator>U80756785</dc:creator>
  <cp:lastModifiedBy>U80707257</cp:lastModifiedBy>
  <cp:revision>289</cp:revision>
  <dcterms:created xsi:type="dcterms:W3CDTF">2013-03-05T12:03:52Z</dcterms:created>
  <dcterms:modified xsi:type="dcterms:W3CDTF">2014-01-27T12:08:57Z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BSVTEMPL@102.1950:FileRespAmtstitel">
    <vt:lpwstr/>
  </property>
  <property fmtid="{D5CDD505-2E9C-101B-9397-08002B2CF9AE}" pid="3" name="FSC#BSVTEMPL@102.1950:FileRespAmtstitel_F">
    <vt:lpwstr/>
  </property>
  <property fmtid="{D5CDD505-2E9C-101B-9397-08002B2CF9AE}" pid="4" name="FSC#BSVTEMPL@102.1950:FileRespAmtstitel_I">
    <vt:lpwstr/>
  </property>
  <property fmtid="{D5CDD505-2E9C-101B-9397-08002B2CF9AE}" pid="5" name="FSC#BSVTEMPL@102.1950:FileRespAmtstitel_E">
    <vt:lpwstr/>
  </property>
  <property fmtid="{D5CDD505-2E9C-101B-9397-08002B2CF9AE}" pid="6" name="FSC#BSVTEMPL@102.1950:AssignmentName">
    <vt:lpwstr/>
  </property>
  <property fmtid="{D5CDD505-2E9C-101B-9397-08002B2CF9AE}" pid="7" name="FSC#BSVTEMPL@102.1950:BSVShortsign">
    <vt:lpwstr>Kg</vt:lpwstr>
  </property>
  <property fmtid="{D5CDD505-2E9C-101B-9397-08002B2CF9AE}" pid="8" name="FSC#BSVTEMPL@102.1950:DocumentID">
    <vt:lpwstr>28</vt:lpwstr>
  </property>
  <property fmtid="{D5CDD505-2E9C-101B-9397-08002B2CF9AE}" pid="9" name="FSC#BSVTEMPL@102.1950:Dossierref">
    <vt:lpwstr>612-AWDiU</vt:lpwstr>
  </property>
  <property fmtid="{D5CDD505-2E9C-101B-9397-08002B2CF9AE}" pid="10" name="FSC#BSVTEMPL@102.1950:Oursign">
    <vt:lpwstr>612-AWDiU 13.06.2013</vt:lpwstr>
  </property>
  <property fmtid="{D5CDD505-2E9C-101B-9397-08002B2CF9AE}" pid="11" name="FSC#BSVTEMPL@102.1950:EmpfName">
    <vt:lpwstr/>
  </property>
  <property fmtid="{D5CDD505-2E9C-101B-9397-08002B2CF9AE}" pid="12" name="FSC#BSVTEMPL@102.1950:EmpfOrt">
    <vt:lpwstr/>
  </property>
  <property fmtid="{D5CDD505-2E9C-101B-9397-08002B2CF9AE}" pid="13" name="FSC#BSVTEMPL@102.1950:EmpfPLZ">
    <vt:lpwstr/>
  </property>
  <property fmtid="{D5CDD505-2E9C-101B-9397-08002B2CF9AE}" pid="14" name="FSC#BSVTEMPL@102.1950:EmpfStrasse">
    <vt:lpwstr/>
  </property>
  <property fmtid="{D5CDD505-2E9C-101B-9397-08002B2CF9AE}" pid="15" name="FSC#BSVTEMPL@102.1950:FileRespEmail">
    <vt:lpwstr>Guido.Koller@bar.admin.ch</vt:lpwstr>
  </property>
  <property fmtid="{D5CDD505-2E9C-101B-9397-08002B2CF9AE}" pid="16" name="FSC#BSVTEMPL@102.1950:FileRespFax">
    <vt:lpwstr/>
  </property>
  <property fmtid="{D5CDD505-2E9C-101B-9397-08002B2CF9AE}" pid="17" name="FSC#BSVTEMPL@102.1950:FileRespHome">
    <vt:lpwstr/>
  </property>
  <property fmtid="{D5CDD505-2E9C-101B-9397-08002B2CF9AE}" pid="18" name="FSC#BSVTEMPL@102.1950:FileRespStreet">
    <vt:lpwstr/>
  </property>
  <property fmtid="{D5CDD505-2E9C-101B-9397-08002B2CF9AE}" pid="19" name="FSC#BSVTEMPL@102.1950:FileRespTel">
    <vt:lpwstr>+41 31 322 84 99</vt:lpwstr>
  </property>
  <property fmtid="{D5CDD505-2E9C-101B-9397-08002B2CF9AE}" pid="20" name="FSC#BSVTEMPL@102.1950:FileRespZipCode">
    <vt:lpwstr/>
  </property>
  <property fmtid="{D5CDD505-2E9C-101B-9397-08002B2CF9AE}" pid="21" name="FSC#BSVTEMPL@102.1950:NameFileResponsible">
    <vt:lpwstr>Koller</vt:lpwstr>
  </property>
  <property fmtid="{D5CDD505-2E9C-101B-9397-08002B2CF9AE}" pid="22" name="FSC#BSVTEMPL@102.1950:Shortsign">
    <vt:lpwstr>Kg</vt:lpwstr>
  </property>
  <property fmtid="{D5CDD505-2E9C-101B-9397-08002B2CF9AE}" pid="23" name="FSC#BSVTEMPL@102.1950:UserFunction">
    <vt:lpwstr/>
  </property>
  <property fmtid="{D5CDD505-2E9C-101B-9397-08002B2CF9AE}" pid="24" name="FSC#BSVTEMPL@102.1950:VornameNameFileResponsible">
    <vt:lpwstr>Guido</vt:lpwstr>
  </property>
  <property fmtid="{D5CDD505-2E9C-101B-9397-08002B2CF9AE}" pid="25" name="FSC#BSVTEMPL@102.1950:FileResponsible">
    <vt:lpwstr>GuidoKoller</vt:lpwstr>
  </property>
  <property fmtid="{D5CDD505-2E9C-101B-9397-08002B2CF9AE}" pid="26" name="FSC#BSVTEMPL@102.1950:FileRespOrg">
    <vt:lpwstr>Dienst Historische Analysen, BAR</vt:lpwstr>
  </property>
  <property fmtid="{D5CDD505-2E9C-101B-9397-08002B2CF9AE}" pid="27" name="FSC#BSVTEMPL@102.1950:FileRespOrgHome">
    <vt:lpwstr/>
  </property>
  <property fmtid="{D5CDD505-2E9C-101B-9397-08002B2CF9AE}" pid="28" name="FSC#BSVTEMPL@102.1950:FileRespOrgStreet">
    <vt:lpwstr/>
  </property>
  <property fmtid="{D5CDD505-2E9C-101B-9397-08002B2CF9AE}" pid="29" name="FSC#BSVTEMPL@102.1950:FileRespOrgZipCode">
    <vt:lpwstr/>
  </property>
  <property fmtid="{D5CDD505-2E9C-101B-9397-08002B2CF9AE}" pid="30" name="FSC#BSVTEMPL@102.1950:FileRespOU">
    <vt:lpwstr>Dienst Historische Analysen</vt:lpwstr>
  </property>
  <property fmtid="{D5CDD505-2E9C-101B-9397-08002B2CF9AE}" pid="31" name="FSC#BSVTEMPL@102.1950:Registrierdatum">
    <vt:lpwstr>13.06.2013 00:00:00</vt:lpwstr>
  </property>
  <property fmtid="{D5CDD505-2E9C-101B-9397-08002B2CF9AE}" pid="32" name="FSC#BSVTEMPL@102.1950:RegPlanPos">
    <vt:lpwstr>612</vt:lpwstr>
  </property>
  <property fmtid="{D5CDD505-2E9C-101B-9397-08002B2CF9AE}" pid="33" name="FSC#BSVTEMPL@102.1950:ShortsignCreate">
    <vt:lpwstr>Kg</vt:lpwstr>
  </property>
  <property fmtid="{D5CDD505-2E9C-101B-9397-08002B2CF9AE}" pid="34" name="FSC#BSVTEMPL@102.1950:SignApproved1">
    <vt:lpwstr/>
  </property>
  <property fmtid="{D5CDD505-2E9C-101B-9397-08002B2CF9AE}" pid="35" name="FSC#BSVTEMPL@102.1950:SignApproved2">
    <vt:lpwstr/>
  </property>
  <property fmtid="{D5CDD505-2E9C-101B-9397-08002B2CF9AE}" pid="36" name="FSC#BSVTEMPL@102.1950:SubjectSubFile">
    <vt:lpwstr>Workshop Auswertung Digitaler Unterlagen, Präsentation Fleer</vt:lpwstr>
  </property>
  <property fmtid="{D5CDD505-2E9C-101B-9397-08002B2CF9AE}" pid="37" name="FSC#BSVTEMPL@102.1950:SubjectDocument">
    <vt:lpwstr/>
  </property>
  <property fmtid="{D5CDD505-2E9C-101B-9397-08002B2CF9AE}" pid="38" name="FSC#BSVTEMPL@102.1950:TitleDossier">
    <vt:lpwstr>PM STU Auswertung digitale Unterlagen</vt:lpwstr>
  </property>
  <property fmtid="{D5CDD505-2E9C-101B-9397-08002B2CF9AE}" pid="39" name="FSC#BSVTEMPL@102.1950:ZusendungAm">
    <vt:lpwstr/>
  </property>
  <property fmtid="{D5CDD505-2E9C-101B-9397-08002B2CF9AE}" pid="40" name="FSC#EDICFG@15.1700:DossierrefSubFile">
    <vt:lpwstr>612-AWDiU/04_Voranalyse AWDiU/Praxen-Erfahrungen-Tendendenzen-Digital Humanities (AP C, D, E)</vt:lpwstr>
  </property>
  <property fmtid="{D5CDD505-2E9C-101B-9397-08002B2CF9AE}" pid="41" name="FSC#EDICFG@15.1700:UniqueSubFileNumber">
    <vt:lpwstr>20132413-0028</vt:lpwstr>
  </property>
  <property fmtid="{D5CDD505-2E9C-101B-9397-08002B2CF9AE}" pid="42" name="FSC#BSVTEMPL@102.1950:DocumentIDEnhanced">
    <vt:lpwstr>612-AWDiU 13.06.2013 Doknr: 28</vt:lpwstr>
  </property>
  <property fmtid="{D5CDD505-2E9C-101B-9397-08002B2CF9AE}" pid="43" name="FSC#EDICFG@15.1700:FileRespInitials">
    <vt:lpwstr>Kg</vt:lpwstr>
  </property>
  <property fmtid="{D5CDD505-2E9C-101B-9397-08002B2CF9AE}" pid="44" name="FSC#EDICFG@15.1700:FileRespOrgD">
    <vt:lpwstr>Dienst Historische Analysen</vt:lpwstr>
  </property>
  <property fmtid="{D5CDD505-2E9C-101B-9397-08002B2CF9AE}" pid="45" name="FSC#EDICFG@15.1700:FileRespOrgF">
    <vt:lpwstr>Service des analyses historiques</vt:lpwstr>
  </property>
  <property fmtid="{D5CDD505-2E9C-101B-9397-08002B2CF9AE}" pid="46" name="FSC#EDICFG@15.1700:FileRespOrgE">
    <vt:lpwstr>Dienst Historische Analysen-E</vt:lpwstr>
  </property>
  <property fmtid="{D5CDD505-2E9C-101B-9397-08002B2CF9AE}" pid="47" name="FSC#EDICFG@15.1700:FileRespOrgI">
    <vt:lpwstr>Dienst Historische Analysen-I</vt:lpwstr>
  </property>
  <property fmtid="{D5CDD505-2E9C-101B-9397-08002B2CF9AE}" pid="48" name="FSC#COOSYSTEM@1.1:Container">
    <vt:lpwstr>COO.2080.100.4.66478</vt:lpwstr>
  </property>
  <property fmtid="{D5CDD505-2E9C-101B-9397-08002B2CF9AE}" pid="49" name="FSC#COOELAK@1.1001:Subject">
    <vt:lpwstr/>
  </property>
  <property fmtid="{D5CDD505-2E9C-101B-9397-08002B2CF9AE}" pid="50" name="FSC#COOELAK@1.1001:FileReference">
    <vt:lpwstr>612/0168e-2013</vt:lpwstr>
  </property>
  <property fmtid="{D5CDD505-2E9C-101B-9397-08002B2CF9AE}" pid="51" name="FSC#COOELAK@1.1001:FileRefYear">
    <vt:lpwstr>2013</vt:lpwstr>
  </property>
  <property fmtid="{D5CDD505-2E9C-101B-9397-08002B2CF9AE}" pid="52" name="FSC#COOELAK@1.1001:FileRefOrdinal">
    <vt:lpwstr>168</vt:lpwstr>
  </property>
  <property fmtid="{D5CDD505-2E9C-101B-9397-08002B2CF9AE}" pid="53" name="FSC#COOELAK@1.1001:FileRefOU">
    <vt:lpwstr/>
  </property>
  <property fmtid="{D5CDD505-2E9C-101B-9397-08002B2CF9AE}" pid="54" name="FSC#COOELAK@1.1001:Organization">
    <vt:lpwstr/>
  </property>
  <property fmtid="{D5CDD505-2E9C-101B-9397-08002B2CF9AE}" pid="55" name="FSC#COOELAK@1.1001:Owner">
    <vt:lpwstr> Koller</vt:lpwstr>
  </property>
  <property fmtid="{D5CDD505-2E9C-101B-9397-08002B2CF9AE}" pid="56" name="FSC#COOELAK@1.1001:OwnerExtension">
    <vt:lpwstr>+41 31 322 84 99</vt:lpwstr>
  </property>
  <property fmtid="{D5CDD505-2E9C-101B-9397-08002B2CF9AE}" pid="57" name="FSC#COOELAK@1.1001:OwnerFaxExtension">
    <vt:lpwstr/>
  </property>
  <property fmtid="{D5CDD505-2E9C-101B-9397-08002B2CF9AE}" pid="58" name="FSC#COOELAK@1.1001:DispatchedBy">
    <vt:lpwstr/>
  </property>
  <property fmtid="{D5CDD505-2E9C-101B-9397-08002B2CF9AE}" pid="59" name="FSC#COOELAK@1.1001:DispatchedAt">
    <vt:lpwstr/>
  </property>
  <property fmtid="{D5CDD505-2E9C-101B-9397-08002B2CF9AE}" pid="60" name="FSC#COOELAK@1.1001:ApprovedBy">
    <vt:lpwstr/>
  </property>
  <property fmtid="{D5CDD505-2E9C-101B-9397-08002B2CF9AE}" pid="61" name="FSC#COOELAK@1.1001:ApprovedAt">
    <vt:lpwstr/>
  </property>
  <property fmtid="{D5CDD505-2E9C-101B-9397-08002B2CF9AE}" pid="62" name="FSC#COOELAK@1.1001:Department">
    <vt:lpwstr>Dienst Historische Analysen, BAR</vt:lpwstr>
  </property>
  <property fmtid="{D5CDD505-2E9C-101B-9397-08002B2CF9AE}" pid="63" name="FSC#COOELAK@1.1001:CreatedAt">
    <vt:lpwstr>13.06.2013</vt:lpwstr>
  </property>
  <property fmtid="{D5CDD505-2E9C-101B-9397-08002B2CF9AE}" pid="64" name="FSC#COOELAK@1.1001:OU">
    <vt:lpwstr>Dienst Historische Analysen, BAR</vt:lpwstr>
  </property>
  <property fmtid="{D5CDD505-2E9C-101B-9397-08002B2CF9AE}" pid="65" name="FSC#COOELAK@1.1001:Priority">
    <vt:lpwstr/>
  </property>
  <property fmtid="{D5CDD505-2E9C-101B-9397-08002B2CF9AE}" pid="66" name="FSC#COOELAK@1.1001:ObjBarCode">
    <vt:lpwstr>*COO.2080.100.4.66478*</vt:lpwstr>
  </property>
  <property fmtid="{D5CDD505-2E9C-101B-9397-08002B2CF9AE}" pid="67" name="FSC#COOELAK@1.1001:RefBarCode">
    <vt:lpwstr/>
  </property>
  <property fmtid="{D5CDD505-2E9C-101B-9397-08002B2CF9AE}" pid="68" name="FSC#COOELAK@1.1001:FileRefBarCode">
    <vt:lpwstr>*612/0168e-2013*</vt:lpwstr>
  </property>
  <property fmtid="{D5CDD505-2E9C-101B-9397-08002B2CF9AE}" pid="69" name="FSC#COOELAK@1.1001:ExternalRef">
    <vt:lpwstr/>
  </property>
  <property fmtid="{D5CDD505-2E9C-101B-9397-08002B2CF9AE}" pid="70" name="FSC#COOELAK@1.1001:IncomingNumber">
    <vt:lpwstr/>
  </property>
  <property fmtid="{D5CDD505-2E9C-101B-9397-08002B2CF9AE}" pid="71" name="FSC#COOELAK@1.1001:IncomingSubject">
    <vt:lpwstr/>
  </property>
  <property fmtid="{D5CDD505-2E9C-101B-9397-08002B2CF9AE}" pid="72" name="FSC#COOELAK@1.1001:ProcessResponsible">
    <vt:lpwstr/>
  </property>
  <property fmtid="{D5CDD505-2E9C-101B-9397-08002B2CF9AE}" pid="73" name="FSC#COOELAK@1.1001:ProcessResponsiblePhone">
    <vt:lpwstr/>
  </property>
  <property fmtid="{D5CDD505-2E9C-101B-9397-08002B2CF9AE}" pid="74" name="FSC#COOELAK@1.1001:ProcessResponsibleMail">
    <vt:lpwstr/>
  </property>
  <property fmtid="{D5CDD505-2E9C-101B-9397-08002B2CF9AE}" pid="75" name="FSC#COOELAK@1.1001:ProcessResponsibleFax">
    <vt:lpwstr/>
  </property>
  <property fmtid="{D5CDD505-2E9C-101B-9397-08002B2CF9AE}" pid="76" name="FSC#COOELAK@1.1001:ApproverFirstName">
    <vt:lpwstr/>
  </property>
  <property fmtid="{D5CDD505-2E9C-101B-9397-08002B2CF9AE}" pid="77" name="FSC#COOELAK@1.1001:ApproverSurName">
    <vt:lpwstr/>
  </property>
  <property fmtid="{D5CDD505-2E9C-101B-9397-08002B2CF9AE}" pid="78" name="FSC#COOELAK@1.1001:ApproverTitle">
    <vt:lpwstr/>
  </property>
  <property fmtid="{D5CDD505-2E9C-101B-9397-08002B2CF9AE}" pid="79" name="FSC#COOELAK@1.1001:ExternalDate">
    <vt:lpwstr/>
  </property>
  <property fmtid="{D5CDD505-2E9C-101B-9397-08002B2CF9AE}" pid="80" name="FSC#COOELAK@1.1001:SettlementApprovedAt">
    <vt:lpwstr/>
  </property>
  <property fmtid="{D5CDD505-2E9C-101B-9397-08002B2CF9AE}" pid="81" name="FSC#COOELAK@1.1001:BaseNumber">
    <vt:lpwstr>612</vt:lpwstr>
  </property>
  <property fmtid="{D5CDD505-2E9C-101B-9397-08002B2CF9AE}" pid="82" name="FSC#COOELAK@1.1001:CurrentUserRolePos">
    <vt:lpwstr>Collaborateur, -trice spécialisé(e)</vt:lpwstr>
  </property>
  <property fmtid="{D5CDD505-2E9C-101B-9397-08002B2CF9AE}" pid="83" name="FSC#COOELAK@1.1001:CurrentUserEmail">
    <vt:lpwstr>Myriam.Erwin@bar.admin.ch</vt:lpwstr>
  </property>
  <property fmtid="{D5CDD505-2E9C-101B-9397-08002B2CF9AE}" pid="84" name="FSC#ELAKGOV@1.1001:PersonalSubjGender">
    <vt:lpwstr/>
  </property>
  <property fmtid="{D5CDD505-2E9C-101B-9397-08002B2CF9AE}" pid="85" name="FSC#ELAKGOV@1.1001:PersonalSubjFirstName">
    <vt:lpwstr/>
  </property>
  <property fmtid="{D5CDD505-2E9C-101B-9397-08002B2CF9AE}" pid="86" name="FSC#ELAKGOV@1.1001:PersonalSubjSurName">
    <vt:lpwstr/>
  </property>
  <property fmtid="{D5CDD505-2E9C-101B-9397-08002B2CF9AE}" pid="87" name="FSC#ELAKGOV@1.1001:PersonalSubjSalutation">
    <vt:lpwstr/>
  </property>
  <property fmtid="{D5CDD505-2E9C-101B-9397-08002B2CF9AE}" pid="88" name="FSC#ELAKGOV@1.1001:PersonalSubjAddress">
    <vt:lpwstr/>
  </property>
</Properties>
</file>