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74" r:id="rId12"/>
    <p:sldId id="265" r:id="rId13"/>
    <p:sldId id="264" r:id="rId14"/>
    <p:sldId id="266" r:id="rId15"/>
    <p:sldId id="272" r:id="rId16"/>
    <p:sldId id="273" r:id="rId17"/>
    <p:sldId id="263" r:id="rId18"/>
    <p:sldId id="275" r:id="rId19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6E6E6"/>
    <a:srgbClr val="66CCFF"/>
    <a:srgbClr val="ED181E"/>
    <a:srgbClr val="F0F5FD"/>
    <a:srgbClr val="E8F0F8"/>
    <a:srgbClr val="DDDDDD"/>
    <a:srgbClr val="C0C0C0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5" autoAdjust="0"/>
    <p:restoredTop sz="94693" autoAdjust="0"/>
  </p:normalViewPr>
  <p:slideViewPr>
    <p:cSldViewPr showGuides="1">
      <p:cViewPr varScale="1">
        <p:scale>
          <a:sx n="56" d="100"/>
          <a:sy n="56" d="100"/>
        </p:scale>
        <p:origin x="-110" y="-77"/>
      </p:cViewPr>
      <p:guideLst>
        <p:guide orient="horz" pos="2160"/>
        <p:guide orient="horz" pos="1548"/>
        <p:guide orient="horz" pos="3339"/>
        <p:guide orient="horz" pos="3884"/>
        <p:guide orient="horz" pos="7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92899-2875-4EDA-AF54-F12E4A9AD92E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F1138AD-D997-46F9-9C22-3AD9EF4C0A67}">
      <dgm:prSet custT="1"/>
      <dgm:spPr/>
      <dgm:t>
        <a:bodyPr/>
        <a:lstStyle/>
        <a:p>
          <a:pPr rtl="0"/>
          <a:r>
            <a:rPr lang="de-CH" sz="3600" dirty="0" smtClean="0"/>
            <a:t>Ende …</a:t>
          </a:r>
          <a:br>
            <a:rPr lang="de-CH" sz="3600" dirty="0" smtClean="0"/>
          </a:br>
          <a:r>
            <a:rPr lang="de-CH" sz="1600" dirty="0" smtClean="0"/>
            <a:t>Besten Dank für Ihre Aufmerksamkeit</a:t>
          </a:r>
          <a:endParaRPr lang="de-CH" sz="3600" dirty="0"/>
        </a:p>
      </dgm:t>
    </dgm:pt>
    <dgm:pt modelId="{939C7D47-ED2C-4A55-864D-FBAE9B9F404A}" type="parTrans" cxnId="{81B26D85-8E0E-4710-8FDF-D2F9A43903CA}">
      <dgm:prSet/>
      <dgm:spPr/>
      <dgm:t>
        <a:bodyPr/>
        <a:lstStyle/>
        <a:p>
          <a:endParaRPr lang="de-CH"/>
        </a:p>
      </dgm:t>
    </dgm:pt>
    <dgm:pt modelId="{E962282D-B754-4C20-B5CF-8C9160AFEE5F}" type="sibTrans" cxnId="{81B26D85-8E0E-4710-8FDF-D2F9A43903CA}">
      <dgm:prSet/>
      <dgm:spPr/>
      <dgm:t>
        <a:bodyPr/>
        <a:lstStyle/>
        <a:p>
          <a:endParaRPr lang="de-CH"/>
        </a:p>
      </dgm:t>
    </dgm:pt>
    <dgm:pt modelId="{DB7B3016-B06D-46A4-AF5C-0E3C7A60515E}" type="pres">
      <dgm:prSet presAssocID="{BCD92899-2875-4EDA-AF54-F12E4A9AD9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162F84DC-91BA-4898-A547-BB3F8F2B8309}" type="pres">
      <dgm:prSet presAssocID="{CF1138AD-D997-46F9-9C22-3AD9EF4C0A67}" presName="composite" presStyleCnt="0"/>
      <dgm:spPr/>
    </dgm:pt>
    <dgm:pt modelId="{CD10FC01-1BCB-4933-8097-5F5CD2EF6DD2}" type="pres">
      <dgm:prSet presAssocID="{CF1138AD-D997-46F9-9C22-3AD9EF4C0A67}" presName="imgShp" presStyleLbl="fgImgPlace1" presStyleIdx="0" presStyleCnt="1" custLinFactNeighborX="-182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DAC82C-95EA-4189-B08D-907E48A9F54B}" type="pres">
      <dgm:prSet presAssocID="{CF1138AD-D997-46F9-9C22-3AD9EF4C0A67}" presName="txShp" presStyleLbl="node1" presStyleIdx="0" presStyleCnt="1" custScaleX="120756" custLinFactNeighborY="1666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C8CDFCE6-58B7-4A69-91ED-B11D208DA998}" type="presOf" srcId="{CF1138AD-D997-46F9-9C22-3AD9EF4C0A67}" destId="{8ADAC82C-95EA-4189-B08D-907E48A9F54B}" srcOrd="0" destOrd="0" presId="urn:microsoft.com/office/officeart/2005/8/layout/vList3"/>
    <dgm:cxn modelId="{AE74F1B4-D03A-4979-A697-8D2CB0B03DA1}" type="presOf" srcId="{BCD92899-2875-4EDA-AF54-F12E4A9AD92E}" destId="{DB7B3016-B06D-46A4-AF5C-0E3C7A60515E}" srcOrd="0" destOrd="0" presId="urn:microsoft.com/office/officeart/2005/8/layout/vList3"/>
    <dgm:cxn modelId="{81B26D85-8E0E-4710-8FDF-D2F9A43903CA}" srcId="{BCD92899-2875-4EDA-AF54-F12E4A9AD92E}" destId="{CF1138AD-D997-46F9-9C22-3AD9EF4C0A67}" srcOrd="0" destOrd="0" parTransId="{939C7D47-ED2C-4A55-864D-FBAE9B9F404A}" sibTransId="{E962282D-B754-4C20-B5CF-8C9160AFEE5F}"/>
    <dgm:cxn modelId="{C82A7F7B-5549-48A9-92A4-F3CA88923176}" type="presParOf" srcId="{DB7B3016-B06D-46A4-AF5C-0E3C7A60515E}" destId="{162F84DC-91BA-4898-A547-BB3F8F2B8309}" srcOrd="0" destOrd="0" presId="urn:microsoft.com/office/officeart/2005/8/layout/vList3"/>
    <dgm:cxn modelId="{B2744258-B118-48A6-ADF2-073D17F4EE4D}" type="presParOf" srcId="{162F84DC-91BA-4898-A547-BB3F8F2B8309}" destId="{CD10FC01-1BCB-4933-8097-5F5CD2EF6DD2}" srcOrd="0" destOrd="0" presId="urn:microsoft.com/office/officeart/2005/8/layout/vList3"/>
    <dgm:cxn modelId="{A1FDFB9D-BAB6-4AFC-A93E-24906D22DCE4}" type="presParOf" srcId="{162F84DC-91BA-4898-A547-BB3F8F2B8309}" destId="{8ADAC82C-95EA-4189-B08D-907E48A9F5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D74C7-ABF2-4CC6-85AF-97EDFB8BFD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EA4C74C-3BCD-4549-9892-B9AD0C8EC3C7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de-CH" dirty="0" smtClean="0"/>
            <a:t>…und ein Anfang</a:t>
          </a:r>
          <a:endParaRPr lang="de-CH" dirty="0"/>
        </a:p>
      </dgm:t>
    </dgm:pt>
    <dgm:pt modelId="{E8E76AA7-96F1-4054-80EA-EFD7A688747F}" type="parTrans" cxnId="{3BE64F91-3ECC-4238-B22C-25F944DD4C35}">
      <dgm:prSet/>
      <dgm:spPr/>
      <dgm:t>
        <a:bodyPr/>
        <a:lstStyle/>
        <a:p>
          <a:endParaRPr lang="de-CH"/>
        </a:p>
      </dgm:t>
    </dgm:pt>
    <dgm:pt modelId="{0E8080EA-4E0F-46F1-95D9-479C2FBEF9A5}" type="sibTrans" cxnId="{3BE64F91-3ECC-4238-B22C-25F944DD4C35}">
      <dgm:prSet/>
      <dgm:spPr/>
      <dgm:t>
        <a:bodyPr/>
        <a:lstStyle/>
        <a:p>
          <a:endParaRPr lang="de-CH"/>
        </a:p>
      </dgm:t>
    </dgm:pt>
    <dgm:pt modelId="{EA709FFC-6FEB-4D40-B0DF-6BE863124736}" type="pres">
      <dgm:prSet presAssocID="{227D74C7-ABF2-4CC6-85AF-97EDFB8BFD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84FA07B9-8B21-48D2-AC52-0B62DF40F8E1}" type="pres">
      <dgm:prSet presAssocID="{BEA4C74C-3BCD-4549-9892-B9AD0C8EC3C7}" presName="composite" presStyleCnt="0"/>
      <dgm:spPr/>
    </dgm:pt>
    <dgm:pt modelId="{2C7F123F-BE46-4D82-9C79-543B1FE02A7D}" type="pres">
      <dgm:prSet presAssocID="{BEA4C74C-3BCD-4549-9892-B9AD0C8EC3C7}" presName="imgShp" presStyleLbl="fgImgPlace1" presStyleIdx="0" presStyleCnt="1" custLinFactNeighborX="-24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4F448E-F4F0-4F11-A488-F5743B50D9A6}" type="pres">
      <dgm:prSet presAssocID="{BEA4C74C-3BCD-4549-9892-B9AD0C8EC3C7}" presName="txShp" presStyleLbl="node1" presStyleIdx="0" presStyleCnt="1" custScaleX="98364" custLinFactNeighborX="-1071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3BE64F91-3ECC-4238-B22C-25F944DD4C35}" srcId="{227D74C7-ABF2-4CC6-85AF-97EDFB8BFDDA}" destId="{BEA4C74C-3BCD-4549-9892-B9AD0C8EC3C7}" srcOrd="0" destOrd="0" parTransId="{E8E76AA7-96F1-4054-80EA-EFD7A688747F}" sibTransId="{0E8080EA-4E0F-46F1-95D9-479C2FBEF9A5}"/>
    <dgm:cxn modelId="{EC6824EF-E0D2-4842-B0F3-1A8B8E15BE39}" type="presOf" srcId="{227D74C7-ABF2-4CC6-85AF-97EDFB8BFDDA}" destId="{EA709FFC-6FEB-4D40-B0DF-6BE863124736}" srcOrd="0" destOrd="0" presId="urn:microsoft.com/office/officeart/2005/8/layout/vList3"/>
    <dgm:cxn modelId="{6939491E-564C-415F-BCAC-F4A609464269}" type="presOf" srcId="{BEA4C74C-3BCD-4549-9892-B9AD0C8EC3C7}" destId="{844F448E-F4F0-4F11-A488-F5743B50D9A6}" srcOrd="0" destOrd="0" presId="urn:microsoft.com/office/officeart/2005/8/layout/vList3"/>
    <dgm:cxn modelId="{390A6866-6400-4FBF-AF70-9836603A7174}" type="presParOf" srcId="{EA709FFC-6FEB-4D40-B0DF-6BE863124736}" destId="{84FA07B9-8B21-48D2-AC52-0B62DF40F8E1}" srcOrd="0" destOrd="0" presId="urn:microsoft.com/office/officeart/2005/8/layout/vList3"/>
    <dgm:cxn modelId="{3B6C0E8B-23EF-41CE-BDAB-6CE53335555A}" type="presParOf" srcId="{84FA07B9-8B21-48D2-AC52-0B62DF40F8E1}" destId="{2C7F123F-BE46-4D82-9C79-543B1FE02A7D}" srcOrd="0" destOrd="0" presId="urn:microsoft.com/office/officeart/2005/8/layout/vList3"/>
    <dgm:cxn modelId="{B2041B20-0A4F-47E3-991A-E138263EC56F}" type="presParOf" srcId="{84FA07B9-8B21-48D2-AC52-0B62DF40F8E1}" destId="{844F448E-F4F0-4F11-A488-F5743B50D9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DAC82C-95EA-4189-B08D-907E48A9F54B}">
      <dsp:nvSpPr>
        <dsp:cNvPr id="0" name=""/>
        <dsp:cNvSpPr/>
      </dsp:nvSpPr>
      <dsp:spPr>
        <a:xfrm rot="10800000">
          <a:off x="628100" y="0"/>
          <a:ext cx="3816410" cy="12961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64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600" kern="1200" dirty="0" smtClean="0"/>
            <a:t>Ende …</a:t>
          </a:r>
          <a:br>
            <a:rPr lang="de-CH" sz="3600" kern="1200" dirty="0" smtClean="0"/>
          </a:br>
          <a:r>
            <a:rPr lang="de-CH" sz="1600" kern="1200" dirty="0" smtClean="0"/>
            <a:t>Besten Dank für Ihre Aufmerksamkeit</a:t>
          </a:r>
          <a:endParaRPr lang="de-CH" sz="3600" kern="1200" dirty="0"/>
        </a:p>
      </dsp:txBody>
      <dsp:txXfrm rot="10800000">
        <a:off x="628100" y="0"/>
        <a:ext cx="3816410" cy="1296144"/>
      </dsp:txXfrm>
    </dsp:sp>
    <dsp:sp modelId="{CD10FC01-1BCB-4933-8097-5F5CD2EF6DD2}">
      <dsp:nvSpPr>
        <dsp:cNvPr id="0" name=""/>
        <dsp:cNvSpPr/>
      </dsp:nvSpPr>
      <dsp:spPr>
        <a:xfrm>
          <a:off x="72002" y="0"/>
          <a:ext cx="1296144" cy="12961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4F448E-F4F0-4F11-A488-F5743B50D9A6}">
      <dsp:nvSpPr>
        <dsp:cNvPr id="0" name=""/>
        <dsp:cNvSpPr/>
      </dsp:nvSpPr>
      <dsp:spPr>
        <a:xfrm rot="10800000">
          <a:off x="949554" y="0"/>
          <a:ext cx="3579745" cy="1512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4" tIns="156210" rIns="291592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100" kern="1200" dirty="0" smtClean="0"/>
            <a:t>…und ein Anfang</a:t>
          </a:r>
          <a:endParaRPr lang="de-CH" sz="4100" kern="1200" dirty="0"/>
        </a:p>
      </dsp:txBody>
      <dsp:txXfrm rot="10800000">
        <a:off x="949554" y="0"/>
        <a:ext cx="3579745" cy="1512168"/>
      </dsp:txXfrm>
    </dsp:sp>
    <dsp:sp modelId="{2C7F123F-BE46-4D82-9C79-543B1FE02A7D}">
      <dsp:nvSpPr>
        <dsp:cNvPr id="0" name=""/>
        <dsp:cNvSpPr/>
      </dsp:nvSpPr>
      <dsp:spPr>
        <a:xfrm>
          <a:off x="176853" y="0"/>
          <a:ext cx="1512168" cy="15121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1B1B82-9E62-4B21-BA17-269BAC012588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30C404-2619-4E87-BD58-0BE4C9AC6754}" type="slidenum">
              <a:rPr lang="de-CH"/>
              <a:pPr/>
              <a:t>‹N°›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18113"/>
            <a:ext cx="7429500" cy="1558925"/>
          </a:xfrm>
        </p:spPr>
        <p:txBody>
          <a:bodyPr/>
          <a:lstStyle>
            <a:lvl1pPr>
              <a:lnSpc>
                <a:spcPts val="3600"/>
              </a:lnSpc>
              <a:defRPr sz="3200"/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Eidgenössisches Departement des Innern EDI</a:t>
            </a:r>
            <a:br>
              <a:rPr lang="de-CH" sz="800">
                <a:latin typeface="Arial" charset="0"/>
              </a:rPr>
            </a:br>
            <a:r>
              <a:rPr lang="de-CH" sz="800" b="1">
                <a:latin typeface="Arial" charset="0"/>
              </a:rPr>
              <a:t>Bundesamt für Statistik BFS</a:t>
            </a: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0" name="Picture 38" descr="Header_ppt_705-2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61988" cy="621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2925" y="1196975"/>
            <a:ext cx="1865313" cy="4932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1196975"/>
            <a:ext cx="5445125" cy="49323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654425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2225" y="2133600"/>
            <a:ext cx="3656013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196975"/>
            <a:ext cx="746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133600"/>
            <a:ext cx="74628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r>
              <a:rPr lang="en-GB" dirty="0" smtClean="0"/>
              <a:t> </a:t>
            </a:r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ts val="1200"/>
              </a:lnSpc>
              <a:spcBef>
                <a:spcPct val="50000"/>
              </a:spcBef>
            </a:pPr>
            <a:fld id="{7DB9962A-A495-4B37-858A-01EF6E8CC1B2}" type="slidenum">
              <a:rPr lang="de-CH" sz="900">
                <a:latin typeface="Arial" charset="0"/>
              </a:rPr>
              <a:pPr algn="r">
                <a:lnSpc>
                  <a:spcPts val="1200"/>
                </a:lnSpc>
                <a:spcBef>
                  <a:spcPct val="50000"/>
                </a:spcBef>
              </a:pPr>
              <a:t>‹N°›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140450"/>
            <a:ext cx="7232650" cy="4318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de-CH" sz="900" b="1" dirty="0" smtClean="0">
                <a:latin typeface="Arial" charset="0"/>
              </a:rPr>
              <a:t>Digital</a:t>
            </a:r>
            <a:r>
              <a:rPr lang="de-CH" sz="900" b="1" baseline="0" dirty="0" smtClean="0">
                <a:latin typeface="Arial" charset="0"/>
              </a:rPr>
              <a:t> </a:t>
            </a:r>
            <a:r>
              <a:rPr lang="de-CH" sz="900" b="1" baseline="0" dirty="0" err="1" smtClean="0">
                <a:latin typeface="Arial" charset="0"/>
              </a:rPr>
              <a:t>Humanities</a:t>
            </a:r>
            <a:r>
              <a:rPr lang="de-CH" sz="900" dirty="0" smtClean="0">
                <a:latin typeface="Arial" charset="0"/>
              </a:rPr>
              <a:t>| BAR 12.6.2013</a:t>
            </a:r>
            <a:r>
              <a:rPr lang="de-CH" sz="900" dirty="0">
                <a:latin typeface="Arial" charset="0"/>
              </a:rPr>
              <a:t/>
            </a:r>
            <a:br>
              <a:rPr lang="de-CH" sz="900" dirty="0">
                <a:latin typeface="Arial" charset="0"/>
              </a:rPr>
            </a:br>
            <a:r>
              <a:rPr lang="de-CH" sz="900" dirty="0" err="1" smtClean="0">
                <a:latin typeface="Arial" charset="0"/>
              </a:rPr>
              <a:t>A.Grossenbacher</a:t>
            </a:r>
            <a:r>
              <a:rPr lang="de-CH" sz="900" dirty="0" smtClean="0">
                <a:latin typeface="Arial" charset="0"/>
              </a:rPr>
              <a:t> BFS</a:t>
            </a:r>
            <a:endParaRPr lang="de-CH" sz="900" b="1" dirty="0">
              <a:latin typeface="Arial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pic>
        <p:nvPicPr>
          <p:cNvPr id="1066" name="Picture 42" descr="Logo_CMYK_p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Eidgenössisches Departement des Innern EDI</a:t>
            </a:r>
            <a:br>
              <a:rPr lang="de-CH" sz="800">
                <a:latin typeface="Arial" charset="0"/>
              </a:rPr>
            </a:br>
            <a:r>
              <a:rPr lang="de-CH" sz="800" b="1">
                <a:latin typeface="Arial" charset="0"/>
              </a:rPr>
              <a:t>Bundesamt für Statistik BFS</a:t>
            </a:r>
          </a:p>
        </p:txBody>
      </p:sp>
      <p:pic>
        <p:nvPicPr>
          <p:cNvPr id="1068" name="Picture 44" descr="Header_ppt_705-2-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2938"/>
            <a:ext cx="661988" cy="62150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62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000000"/>
        </a:buClr>
        <a:buChar char="•"/>
        <a:defRPr sz="2100">
          <a:solidFill>
            <a:schemeClr val="tx1"/>
          </a:solidFill>
          <a:latin typeface="+mn-lt"/>
        </a:defRPr>
      </a:lvl2pPr>
      <a:lvl3pPr marL="357188" indent="-177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3pPr>
      <a:lvl4pPr marL="536575" indent="-177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4pPr>
      <a:lvl5pPr marL="720725" indent="-18256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5pPr>
      <a:lvl6pPr marL="1177925" indent="-18256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6pPr>
      <a:lvl7pPr marL="1635125" indent="-18256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7pPr>
      <a:lvl8pPr marL="2092325" indent="-18256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8pPr>
      <a:lvl9pPr marL="2549525" indent="-18256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s.admin.ch/bfs/portal/de/index/dienstleistungen/publikationen_statistik/statistische_jahrbuecher/stat__jahrbuch_der/jahrbuch-archiv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s.admin.ch/bfs/portal/de/index/infothek/lexikon/lex/2.topic.3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rtal-stat.admin.ch/chronostat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s.admin.ch/bfs/portal/de/index/150/05/03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s.admin.ch/bfs/portal/de/index/150/03/01/00/0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fs.admin.ch/bfs/portal/de/index/150/03/01/00/01.Document.13291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296988" y="1988840"/>
            <a:ext cx="7429500" cy="2773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 smtClean="0"/>
              <a:t>Digital </a:t>
            </a:r>
            <a:r>
              <a:rPr lang="de-CH" dirty="0" err="1" smtClean="0"/>
              <a:t>Humanities</a:t>
            </a:r>
            <a:r>
              <a:rPr lang="de-CH" dirty="0"/>
              <a:t/>
            </a:r>
            <a:br>
              <a:rPr lang="de-CH" dirty="0"/>
            </a:br>
            <a:r>
              <a:rPr lang="de-CH" sz="3200" b="0" dirty="0" smtClean="0"/>
              <a:t>Historische Statistiken – Aufbereitung und Angebot. </a:t>
            </a:r>
            <a:br>
              <a:rPr lang="de-CH" sz="3200" b="0" dirty="0" smtClean="0"/>
            </a:br>
            <a:r>
              <a:rPr lang="de-CH" sz="3200" b="0" dirty="0" smtClean="0"/>
              <a:t/>
            </a:r>
            <a:br>
              <a:rPr lang="de-CH" sz="3200" b="0" dirty="0" smtClean="0"/>
            </a:br>
            <a:r>
              <a:rPr lang="de-CH" sz="3200" b="0" dirty="0" smtClean="0"/>
              <a:t>Die Arbeiten im Bundesamt für Statistik</a:t>
            </a:r>
            <a:endParaRPr lang="en-US" sz="3200" dirty="0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de-CH" dirty="0" smtClean="0"/>
              <a:t>Armin Grossenbacher, BFS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12.6.2013 im 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27584" y="1213340"/>
            <a:ext cx="223224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Die </a:t>
            </a:r>
            <a:r>
              <a:rPr lang="de-CH" dirty="0" err="1" smtClean="0"/>
              <a:t>Statistsichen</a:t>
            </a:r>
            <a:r>
              <a:rPr lang="de-CH" dirty="0" smtClean="0"/>
              <a:t> Jahrbücher 1891-1957 als PDF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6372200" cy="58037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cxnSp>
        <p:nvCxnSpPr>
          <p:cNvPr id="6" name="Gerade Verbindung mit Pfeil 5"/>
          <p:cNvCxnSpPr/>
          <p:nvPr/>
        </p:nvCxnSpPr>
        <p:spPr bwMode="auto">
          <a:xfrm flipH="1">
            <a:off x="6444208" y="1988840"/>
            <a:ext cx="16561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hteck 8"/>
          <p:cNvSpPr/>
          <p:nvPr/>
        </p:nvSpPr>
        <p:spPr>
          <a:xfrm rot="16200000">
            <a:off x="6412604" y="4090092"/>
            <a:ext cx="465313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CH" sz="1400" dirty="0" smtClean="0">
                <a:latin typeface="+mn-lt"/>
                <a:hlinkClick r:id="rId3"/>
              </a:rPr>
              <a:t>http://www.bfs.admin.ch/bfs/portal/de/index/dienstleistungen/publikationen_statistik/statistische_jahrbuecher/stat__jahrbuch_der/jahrbuch-archiv.html</a:t>
            </a:r>
            <a:r>
              <a:rPr lang="de-CH" sz="1400" dirty="0" smtClean="0">
                <a:latin typeface="+mn-lt"/>
              </a:rPr>
              <a:t> </a:t>
            </a:r>
            <a:endParaRPr lang="de-CH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1211268"/>
            <a:ext cx="201622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Historische Statistiken aus 23Themen als EXCEL </a:t>
            </a:r>
            <a:endParaRPr lang="de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19344"/>
          <a:stretch>
            <a:fillRect/>
          </a:stretch>
        </p:blipFill>
        <p:spPr bwMode="auto">
          <a:xfrm>
            <a:off x="2694920" y="692696"/>
            <a:ext cx="6413584" cy="6165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hteck 4">
            <a:hlinkClick r:id="rId3"/>
          </p:cNvPr>
          <p:cNvSpPr/>
          <p:nvPr/>
        </p:nvSpPr>
        <p:spPr>
          <a:xfrm rot="16200000">
            <a:off x="1860048" y="4204210"/>
            <a:ext cx="457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de-CH" sz="1800" dirty="0" smtClean="0">
                <a:latin typeface="+mn-lt"/>
              </a:rPr>
              <a:t>http://www.bfs.admin.ch/bfs/portal/de/index/infothek/lexikon/lex/2.topic.3.html</a:t>
            </a:r>
            <a:endParaRPr lang="de-CH" sz="1800" dirty="0">
              <a:latin typeface="+mn-lt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 flipV="1">
            <a:off x="6300192" y="2276872"/>
            <a:ext cx="1296144" cy="7200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095" y="1155501"/>
            <a:ext cx="7259997" cy="529783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83568" y="2579420"/>
            <a:ext cx="216024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Zahlreiche recherchierte und aufbereite-</a:t>
            </a:r>
            <a:r>
              <a:rPr lang="de-CH" dirty="0" err="1" smtClean="0"/>
              <a:t>te</a:t>
            </a:r>
            <a:r>
              <a:rPr lang="de-CH" dirty="0" smtClean="0"/>
              <a:t> historische Tabellen als .</a:t>
            </a:r>
            <a:r>
              <a:rPr lang="de-CH" dirty="0" err="1" smtClean="0"/>
              <a:t>xls</a:t>
            </a:r>
            <a:r>
              <a:rPr lang="de-CH" dirty="0" smtClean="0"/>
              <a:t> Download 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Es muss weiter gehen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462838" cy="719336"/>
          </a:xfrm>
        </p:spPr>
        <p:txBody>
          <a:bodyPr/>
          <a:lstStyle/>
          <a:p>
            <a:r>
              <a:rPr lang="de-CH" sz="2400" dirty="0" smtClean="0"/>
              <a:t>Gemessen an den Forderungen von Open Data ist erst die Hälfte des Weges erreicht. </a:t>
            </a: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3772"/>
            <a:ext cx="6093413" cy="299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 bwMode="auto">
          <a:xfrm>
            <a:off x="1979712" y="3276666"/>
            <a:ext cx="864096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ok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979712" y="3833409"/>
            <a:ext cx="864096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ok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79712" y="4367908"/>
            <a:ext cx="864096" cy="4320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b="1" dirty="0" smtClean="0"/>
              <a:t>ev.</a:t>
            </a:r>
            <a:endParaRPr kumimoji="0" lang="de-CH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979712" y="4916262"/>
            <a:ext cx="864096" cy="432048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no</a:t>
            </a:r>
            <a:endParaRPr kumimoji="0" lang="de-CH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979712" y="5508914"/>
            <a:ext cx="864096" cy="432048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no</a:t>
            </a:r>
            <a:endParaRPr kumimoji="0" lang="de-CH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915816" y="2780928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5 </a:t>
            </a:r>
            <a:r>
              <a:rPr lang="de-CH" b="1" dirty="0" err="1" smtClean="0">
                <a:solidFill>
                  <a:srgbClr val="FF0000"/>
                </a:solidFill>
              </a:rPr>
              <a:t>stars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of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data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access</a:t>
            </a:r>
            <a:endParaRPr lang="de-CH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Es muss weiter gehen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/>
              <a:t>Um die 5 Sterne zu erreichen, müssen die Daten semantisch beschrieben sein.</a:t>
            </a:r>
          </a:p>
          <a:p>
            <a:r>
              <a:rPr lang="de-CH" sz="2400" dirty="0" smtClean="0"/>
              <a:t>Wenn jedes Datenelement klar beschrieben ist, (Metadaten!) kann es mit anderen verbunden werden – lokal oder in der </a:t>
            </a:r>
            <a:r>
              <a:rPr lang="de-CH" sz="2400" dirty="0" err="1" smtClean="0"/>
              <a:t>cloud</a:t>
            </a:r>
            <a:r>
              <a:rPr lang="de-CH" sz="2400" dirty="0" smtClean="0"/>
              <a:t>. 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676" y="3806208"/>
            <a:ext cx="3420012" cy="22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331640" y="4077072"/>
            <a:ext cx="2736304" cy="1938992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n-lt"/>
              </a:rPr>
              <a:t>Linked open (</a:t>
            </a:r>
            <a:r>
              <a:rPr lang="de-CH" dirty="0" err="1" smtClean="0">
                <a:latin typeface="+mn-lt"/>
              </a:rPr>
              <a:t>historical</a:t>
            </a:r>
            <a:r>
              <a:rPr lang="de-CH" dirty="0" smtClean="0">
                <a:latin typeface="+mn-lt"/>
              </a:rPr>
              <a:t>) </a:t>
            </a:r>
            <a:r>
              <a:rPr lang="de-CH" dirty="0" err="1" smtClean="0">
                <a:latin typeface="+mn-lt"/>
              </a:rPr>
              <a:t>data</a:t>
            </a:r>
            <a:r>
              <a:rPr lang="de-CH" dirty="0" smtClean="0">
                <a:latin typeface="+mn-lt"/>
              </a:rPr>
              <a:t> würde ein grosses Analysepotenzial eröffnen. </a:t>
            </a:r>
            <a:endParaRPr lang="de-CH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100138"/>
            <a:ext cx="7709273" cy="499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43608" y="1052736"/>
            <a:ext cx="388843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800" dirty="0" smtClean="0">
                <a:latin typeface="+mn-lt"/>
              </a:rPr>
              <a:t>Pilotmässig sind im BFS wenige VZ-Daten semantisch beschrieben (RDF </a:t>
            </a:r>
            <a:r>
              <a:rPr lang="de-CH" sz="1800" dirty="0" err="1" smtClean="0">
                <a:latin typeface="+mn-lt"/>
              </a:rPr>
              <a:t>triples</a:t>
            </a:r>
            <a:r>
              <a:rPr lang="de-CH" sz="1800" dirty="0" smtClean="0">
                <a:latin typeface="+mn-lt"/>
              </a:rPr>
              <a:t>) </a:t>
            </a:r>
            <a:endParaRPr lang="de-CH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Und übrigens: Chronostat 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19" t="7078"/>
          <a:stretch>
            <a:fillRect/>
          </a:stretch>
        </p:blipFill>
        <p:spPr bwMode="auto">
          <a:xfrm>
            <a:off x="2339752" y="3212976"/>
            <a:ext cx="5150531" cy="346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5293" t="6580"/>
          <a:stretch>
            <a:fillRect/>
          </a:stretch>
        </p:blipFill>
        <p:spPr bwMode="auto">
          <a:xfrm>
            <a:off x="2267743" y="3182533"/>
            <a:ext cx="553322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331640" y="19168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n-lt"/>
              </a:rPr>
              <a:t>Zum 150 Jahr Jubiläum 2010 hat das BFS eine </a:t>
            </a:r>
            <a:r>
              <a:rPr lang="de-CH" dirty="0" err="1" smtClean="0">
                <a:latin typeface="+mn-lt"/>
              </a:rPr>
              <a:t>timeline</a:t>
            </a:r>
            <a:r>
              <a:rPr lang="de-CH" dirty="0" smtClean="0">
                <a:latin typeface="+mn-lt"/>
              </a:rPr>
              <a:t> zur Geschichte der Statistik begonnen und führt sie weiter: </a:t>
            </a:r>
            <a:r>
              <a:rPr lang="de-CH" sz="2000" dirty="0" smtClean="0">
                <a:latin typeface="+mn-lt"/>
                <a:hlinkClick r:id="rId4"/>
              </a:rPr>
              <a:t>http://www.portal-stat.admin.ch/chronostat/</a:t>
            </a:r>
            <a:r>
              <a:rPr lang="de-CH" sz="2000" dirty="0" smtClean="0">
                <a:latin typeface="+mn-lt"/>
              </a:rPr>
              <a:t>  </a:t>
            </a:r>
            <a:endParaRPr lang="de-C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2339752" y="1484784"/>
          <a:ext cx="475252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 10"/>
          <p:cNvGraphicFramePr/>
          <p:nvPr/>
        </p:nvGraphicFramePr>
        <p:xfrm>
          <a:off x="2253889" y="3789040"/>
          <a:ext cx="547260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(</a:t>
            </a:r>
            <a:r>
              <a:rPr lang="en-US" dirty="0" err="1" smtClean="0"/>
              <a:t>Statistik</a:t>
            </a:r>
            <a:r>
              <a:rPr lang="en-US" dirty="0" smtClean="0"/>
              <a:t>)Geschichte</a:t>
            </a:r>
            <a:endParaRPr lang="en-US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176520" y="1844824"/>
            <a:ext cx="5076000" cy="1584176"/>
          </a:xfrm>
        </p:spPr>
        <p:txBody>
          <a:bodyPr/>
          <a:lstStyle/>
          <a:p>
            <a:r>
              <a:rPr lang="de-CH" sz="2400" dirty="0" smtClean="0"/>
              <a:t>Die Lage und Entwicklung eines Staates zu erzählen, ein Reiseführer durch die Staaten, steht an der Wiege des Begriffes der Statistik. </a:t>
            </a:r>
            <a:endParaRPr lang="en-US" sz="2400" dirty="0"/>
          </a:p>
        </p:txBody>
      </p:sp>
      <p:sp>
        <p:nvSpPr>
          <p:cNvPr id="4" name="Rechteck 3"/>
          <p:cNvSpPr/>
          <p:nvPr/>
        </p:nvSpPr>
        <p:spPr>
          <a:xfrm>
            <a:off x="4176520" y="3789040"/>
            <a:ext cx="496748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CH" dirty="0" smtClean="0">
                <a:latin typeface="+mn-lt"/>
              </a:rPr>
              <a:t>„</a:t>
            </a:r>
            <a:r>
              <a:rPr lang="de-CH" dirty="0" err="1" smtClean="0">
                <a:latin typeface="+mn-lt"/>
              </a:rPr>
              <a:t>Teutschen</a:t>
            </a:r>
            <a:r>
              <a:rPr lang="de-CH" dirty="0" smtClean="0">
                <a:latin typeface="+mn-lt"/>
              </a:rPr>
              <a:t> Reisenden … wird gegenwärtiger Grundriss auf der Reise nützlich </a:t>
            </a:r>
            <a:r>
              <a:rPr lang="de-CH" dirty="0" err="1" smtClean="0">
                <a:latin typeface="+mn-lt"/>
              </a:rPr>
              <a:t>seyn</a:t>
            </a:r>
            <a:r>
              <a:rPr lang="de-CH" dirty="0" smtClean="0">
                <a:latin typeface="+mn-lt"/>
              </a:rPr>
              <a:t>".</a:t>
            </a:r>
            <a:endParaRPr lang="de-CH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176520" y="5157192"/>
            <a:ext cx="496748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CH" dirty="0" smtClean="0">
                <a:latin typeface="+mn-lt"/>
              </a:rPr>
              <a:t>„</a:t>
            </a:r>
            <a:r>
              <a:rPr lang="de-CH" dirty="0" err="1" smtClean="0">
                <a:latin typeface="+mn-lt"/>
              </a:rPr>
              <a:t>Statistick</a:t>
            </a:r>
            <a:r>
              <a:rPr lang="de-CH" dirty="0" smtClean="0">
                <a:latin typeface="+mn-lt"/>
              </a:rPr>
              <a:t>, die sich bloss mit Erfahrungen </a:t>
            </a:r>
            <a:r>
              <a:rPr lang="de-CH" dirty="0" err="1" smtClean="0">
                <a:latin typeface="+mn-lt"/>
              </a:rPr>
              <a:t>beschäfftiget</a:t>
            </a:r>
            <a:r>
              <a:rPr lang="de-CH" dirty="0" smtClean="0">
                <a:latin typeface="+mn-lt"/>
              </a:rPr>
              <a:t> ..</a:t>
            </a:r>
            <a:r>
              <a:rPr lang="de-CH" dirty="0" smtClean="0"/>
              <a:t> </a:t>
            </a:r>
            <a:r>
              <a:rPr lang="de-CH" dirty="0" smtClean="0">
                <a:latin typeface="+mn-lt"/>
              </a:rPr>
              <a:t>Lehre von der Staatsverfassung der Reiche“</a:t>
            </a:r>
          </a:p>
        </p:txBody>
      </p:sp>
      <p:sp>
        <p:nvSpPr>
          <p:cNvPr id="7" name="Rechteck 6"/>
          <p:cNvSpPr/>
          <p:nvPr/>
        </p:nvSpPr>
        <p:spPr>
          <a:xfrm>
            <a:off x="4095654" y="32129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 smtClean="0">
                <a:latin typeface="+mn-lt"/>
              </a:rPr>
              <a:t>Gottfried </a:t>
            </a:r>
            <a:r>
              <a:rPr lang="de-CH" b="1" dirty="0" err="1" smtClean="0">
                <a:latin typeface="+mn-lt"/>
              </a:rPr>
              <a:t>Achenwall</a:t>
            </a:r>
            <a:r>
              <a:rPr lang="de-CH" dirty="0" smtClean="0">
                <a:latin typeface="+mn-lt"/>
              </a:rPr>
              <a:t>, 1752:</a:t>
            </a:r>
            <a:endParaRPr lang="de-CH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384376" cy="500225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(</a:t>
            </a:r>
            <a:r>
              <a:rPr lang="en-US" dirty="0" err="1" smtClean="0"/>
              <a:t>Statistik</a:t>
            </a:r>
            <a:r>
              <a:rPr lang="en-US" dirty="0" smtClean="0"/>
              <a:t>)Geschichte</a:t>
            </a:r>
            <a:endParaRPr lang="en-US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238698" y="1731251"/>
            <a:ext cx="4906318" cy="1368152"/>
          </a:xfrm>
        </p:spPr>
        <p:txBody>
          <a:bodyPr/>
          <a:lstStyle/>
          <a:p>
            <a:r>
              <a:rPr lang="de-CH" sz="2400" dirty="0" smtClean="0"/>
              <a:t>Bereits anfangs des 19. </a:t>
            </a:r>
            <a:r>
              <a:rPr lang="de-CH" sz="2400" dirty="0" err="1" smtClean="0"/>
              <a:t>Jhds</a:t>
            </a:r>
            <a:r>
              <a:rPr lang="de-CH" sz="2400" dirty="0" smtClean="0"/>
              <a:t>. beginnt sich das Verständnis von Statistik einzuengen, sich auf </a:t>
            </a:r>
            <a:r>
              <a:rPr lang="de-CH" sz="2400" dirty="0" err="1" smtClean="0"/>
              <a:t>quan-titative</a:t>
            </a:r>
            <a:r>
              <a:rPr lang="de-CH" sz="2400" dirty="0" smtClean="0"/>
              <a:t> Aspekte zu konzentrieren.</a:t>
            </a:r>
            <a:endParaRPr lang="en-US" sz="2400" dirty="0"/>
          </a:p>
        </p:txBody>
      </p:sp>
      <p:sp>
        <p:nvSpPr>
          <p:cNvPr id="4" name="Rechteck 3"/>
          <p:cNvSpPr/>
          <p:nvPr/>
        </p:nvSpPr>
        <p:spPr>
          <a:xfrm>
            <a:off x="4238698" y="3564627"/>
            <a:ext cx="4941814" cy="32778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CH" sz="2300" dirty="0" smtClean="0">
                <a:latin typeface="+mn-lt"/>
              </a:rPr>
              <a:t>„..dass wir uns hier die Statistik in dem gewöhnlichen, oder in einem noch engeren Sinne denken, nämlich zunächst als die </a:t>
            </a:r>
            <a:r>
              <a:rPr lang="de-CH" sz="2300" dirty="0" err="1" smtClean="0">
                <a:latin typeface="+mn-lt"/>
              </a:rPr>
              <a:t>Darstel-lung</a:t>
            </a:r>
            <a:r>
              <a:rPr lang="de-CH" sz="2300" dirty="0" smtClean="0">
                <a:latin typeface="+mn-lt"/>
              </a:rPr>
              <a:t> aller positiven Daten“ .. "so sollen .. hauptsächlich nur numerische Daten als statistische Materialien für unser Archiv angesehen werden“.</a:t>
            </a:r>
            <a:endParaRPr lang="de-CH" sz="2300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181517" y="31021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 smtClean="0">
                <a:latin typeface="+mn-lt"/>
              </a:rPr>
              <a:t>C. </a:t>
            </a:r>
            <a:r>
              <a:rPr lang="de-CH" b="1" dirty="0" err="1" smtClean="0">
                <a:latin typeface="+mn-lt"/>
              </a:rPr>
              <a:t>Bernouilli</a:t>
            </a:r>
            <a:r>
              <a:rPr lang="de-CH" b="1" dirty="0" smtClean="0">
                <a:latin typeface="+mn-lt"/>
              </a:rPr>
              <a:t> </a:t>
            </a:r>
            <a:r>
              <a:rPr lang="de-CH" dirty="0" smtClean="0">
                <a:latin typeface="+mn-lt"/>
              </a:rPr>
              <a:t>1827:</a:t>
            </a:r>
            <a:endParaRPr lang="de-CH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13" y="1628800"/>
            <a:ext cx="3459400" cy="532859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(</a:t>
            </a:r>
            <a:r>
              <a:rPr lang="en-US" dirty="0" err="1" smtClean="0"/>
              <a:t>Statistik</a:t>
            </a:r>
            <a:r>
              <a:rPr lang="en-US" dirty="0" smtClean="0"/>
              <a:t>)Geschichte</a:t>
            </a:r>
            <a:endParaRPr lang="en-US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62226" y="3789040"/>
            <a:ext cx="4906318" cy="244827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dirty="0" smtClean="0"/>
              <a:t>"Io spero che ogni cortese uomo leggendo il libro (</a:t>
            </a:r>
            <a:r>
              <a:rPr lang="it-IT" sz="2400" dirty="0" err="1" smtClean="0"/>
              <a:t>die</a:t>
            </a:r>
            <a:r>
              <a:rPr lang="it-IT" sz="2400" dirty="0" smtClean="0"/>
              <a:t> Statistica </a:t>
            </a:r>
            <a:br>
              <a:rPr lang="it-IT" sz="2400" dirty="0" smtClean="0"/>
            </a:br>
            <a:r>
              <a:rPr lang="it-IT" sz="2400" dirty="0" smtClean="0"/>
              <a:t>della Svizzera) non mancherà di riconoscere, che l'Autore può affermare col buon Petrarca: Io</a:t>
            </a:r>
          </a:p>
          <a:p>
            <a:r>
              <a:rPr lang="it-IT" sz="2400" dirty="0" smtClean="0"/>
              <a:t>parlo per </a:t>
            </a:r>
            <a:r>
              <a:rPr lang="it-IT" sz="2400" dirty="0" err="1" smtClean="0"/>
              <a:t>ver</a:t>
            </a:r>
            <a:r>
              <a:rPr lang="it-IT" sz="2400" dirty="0" smtClean="0"/>
              <a:t> dir, Non per odio d'altrui ne per disprezzo."</a:t>
            </a:r>
            <a:endParaRPr lang="en-US" sz="2400" dirty="0"/>
          </a:p>
        </p:txBody>
      </p:sp>
      <p:sp>
        <p:nvSpPr>
          <p:cNvPr id="7" name="Rechteck 6"/>
          <p:cNvSpPr/>
          <p:nvPr/>
        </p:nvSpPr>
        <p:spPr>
          <a:xfrm>
            <a:off x="4499992" y="18872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 smtClean="0">
                <a:latin typeface="+mn-lt"/>
              </a:rPr>
              <a:t>Stefano </a:t>
            </a:r>
            <a:r>
              <a:rPr lang="de-CH" b="1" dirty="0" err="1" smtClean="0">
                <a:latin typeface="+mn-lt"/>
              </a:rPr>
              <a:t>Franscini</a:t>
            </a:r>
            <a:r>
              <a:rPr lang="de-CH" b="1" dirty="0" smtClean="0">
                <a:latin typeface="+mn-lt"/>
              </a:rPr>
              <a:t> </a:t>
            </a:r>
            <a:r>
              <a:rPr lang="de-CH" dirty="0" smtClean="0">
                <a:latin typeface="+mn-lt"/>
              </a:rPr>
              <a:t>1827:</a:t>
            </a:r>
            <a:br>
              <a:rPr lang="de-CH" dirty="0" smtClean="0">
                <a:latin typeface="+mn-lt"/>
              </a:rPr>
            </a:br>
            <a:r>
              <a:rPr lang="de-CH" sz="2200" dirty="0" smtClean="0">
                <a:latin typeface="+mn-lt"/>
              </a:rPr>
              <a:t>Der „Vater der Schweizer Statistik“, späterer Bundesrat und Mitautor bei der Volkszählung1850:</a:t>
            </a:r>
            <a:endParaRPr lang="de-CH" sz="22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47877" cy="551914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Storytelling</a:t>
            </a:r>
            <a:r>
              <a:rPr lang="de-CH" dirty="0" smtClean="0"/>
              <a:t> und Tabellen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462838" cy="719336"/>
          </a:xfrm>
        </p:spPr>
        <p:txBody>
          <a:bodyPr/>
          <a:lstStyle/>
          <a:p>
            <a:r>
              <a:rPr lang="de-CH" sz="2400" dirty="0" smtClean="0"/>
              <a:t>Damit sind jene Elemente beisammen, die auch die modernen Statistikpräsentation prägen: </a:t>
            </a:r>
            <a:br>
              <a:rPr lang="de-CH" sz="2400" dirty="0" smtClean="0"/>
            </a:br>
            <a:endParaRPr lang="de-CH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259632" y="4307612"/>
            <a:ext cx="759708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Anders und kurz gesagt: Wissenschaftliches Story-</a:t>
            </a:r>
            <a:r>
              <a:rPr lang="de-CH" dirty="0" err="1" smtClean="0">
                <a:latin typeface="+mj-lt"/>
              </a:rPr>
              <a:t>telling</a:t>
            </a:r>
            <a:r>
              <a:rPr lang="de-CH" dirty="0" smtClean="0">
                <a:latin typeface="+mj-lt"/>
              </a:rPr>
              <a:t> und Tabellenpublizieren.</a:t>
            </a:r>
          </a:p>
          <a:p>
            <a:r>
              <a:rPr lang="de-CH" dirty="0" smtClean="0">
                <a:latin typeface="+mj-lt"/>
              </a:rPr>
              <a:t>Beide (Texte resp. Tabellen) haben bei der Digitalisierung der Inhalte andere Anforderungen.</a:t>
            </a:r>
            <a:endParaRPr lang="de-CH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59632" y="272343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latin typeface="+mn-lt"/>
              </a:rPr>
              <a:t>ein interessiertes Publikum als Adressat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latin typeface="+mn-lt"/>
              </a:rPr>
              <a:t>Beschreibungen und Erklärungen von „Staaten“ mit einer Ausrichtung auf Zahlentabellen 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latin typeface="+mn-lt"/>
              </a:rPr>
              <a:t>die Wahrheitsliebe oder: die statistische Ethik.</a:t>
            </a:r>
            <a:endParaRPr lang="de-CH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Anforderung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597080" cy="3995738"/>
          </a:xfrm>
        </p:spPr>
        <p:txBody>
          <a:bodyPr/>
          <a:lstStyle/>
          <a:p>
            <a:pPr algn="ctr"/>
            <a:r>
              <a:rPr lang="de-CH" sz="2400" dirty="0" smtClean="0"/>
              <a:t>Tabellen, Zeitreihen wollen mehr als durchsuchbar sein, </a:t>
            </a:r>
          </a:p>
          <a:p>
            <a:pPr algn="ctr"/>
            <a:endParaRPr lang="de-CH" sz="2400" dirty="0" smtClean="0"/>
          </a:p>
          <a:p>
            <a:pPr algn="ctr"/>
            <a:r>
              <a:rPr lang="de-CH" sz="2400" dirty="0" smtClean="0"/>
              <a:t>sie wollen </a:t>
            </a:r>
          </a:p>
          <a:p>
            <a:endParaRPr lang="de-CH" sz="2400" dirty="0" smtClean="0"/>
          </a:p>
          <a:p>
            <a:pPr algn="ctr"/>
            <a:r>
              <a:rPr lang="de-CH" sz="2400" b="1" dirty="0" smtClean="0">
                <a:solidFill>
                  <a:srgbClr val="FF0000"/>
                </a:solidFill>
              </a:rPr>
              <a:t>maschinell weiter </a:t>
            </a:r>
            <a:r>
              <a:rPr lang="de-CH" sz="2400" b="1" dirty="0" err="1" smtClean="0">
                <a:solidFill>
                  <a:srgbClr val="FF0000"/>
                </a:solidFill>
              </a:rPr>
              <a:t>verarbeitbar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de-CH" sz="2400" b="1" dirty="0" smtClean="0">
              <a:solidFill>
                <a:srgbClr val="FF0000"/>
              </a:solidFill>
            </a:endParaRPr>
          </a:p>
          <a:p>
            <a:pPr algn="ctr"/>
            <a:r>
              <a:rPr lang="de-CH" sz="2400" dirty="0" smtClean="0"/>
              <a:t>sein.</a:t>
            </a:r>
          </a:p>
          <a:p>
            <a:endParaRPr lang="de-CH" sz="2400" dirty="0" smtClean="0"/>
          </a:p>
          <a:p>
            <a:pPr algn="ctr"/>
            <a:r>
              <a:rPr lang="de-CH" sz="2400" dirty="0" smtClean="0"/>
              <a:t>Scannen und als PDF anbieten, </a:t>
            </a:r>
          </a:p>
          <a:p>
            <a:pPr algn="ctr"/>
            <a:r>
              <a:rPr lang="de-CH" sz="2400" dirty="0" smtClean="0"/>
              <a:t>ist nur ein Kompromiss!</a:t>
            </a:r>
          </a:p>
          <a:p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43608" y="4437112"/>
            <a:ext cx="208823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Die Werke </a:t>
            </a:r>
            <a:r>
              <a:rPr lang="de-CH" dirty="0" err="1" smtClean="0"/>
              <a:t>Franscinis</a:t>
            </a:r>
            <a:r>
              <a:rPr lang="de-CH" dirty="0" smtClean="0"/>
              <a:t> digital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521435" y="1574911"/>
            <a:ext cx="2700536" cy="1800201"/>
          </a:xfrm>
        </p:spPr>
        <p:txBody>
          <a:bodyPr/>
          <a:lstStyle/>
          <a:p>
            <a:r>
              <a:rPr lang="de-CH" dirty="0" smtClean="0"/>
              <a:t>BFS: </a:t>
            </a:r>
            <a:br>
              <a:rPr lang="de-CH" dirty="0" smtClean="0"/>
            </a:br>
            <a:r>
              <a:rPr lang="de-CH" dirty="0" smtClean="0"/>
              <a:t>Was bisher geschah und  vorliegt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051"/>
          <a:stretch>
            <a:fillRect/>
          </a:stretch>
        </p:blipFill>
        <p:spPr bwMode="auto">
          <a:xfrm>
            <a:off x="3120756" y="0"/>
            <a:ext cx="6779836" cy="68580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 rot="16200000">
            <a:off x="1529046" y="3951675"/>
            <a:ext cx="457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de-CH" sz="1800" dirty="0" smtClean="0">
                <a:solidFill>
                  <a:schemeClr val="accent2"/>
                </a:solidFill>
                <a:latin typeface="+mn-lt"/>
                <a:hlinkClick r:id="rId3"/>
              </a:rPr>
              <a:t>http://www.bfs.admin.ch/bfs/portal/de/index/150/05/03.html</a:t>
            </a:r>
            <a:endParaRPr lang="de-CH" sz="18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27584" y="1196752"/>
            <a:ext cx="1728192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Die </a:t>
            </a:r>
            <a:r>
              <a:rPr lang="de-CH" dirty="0" err="1" smtClean="0"/>
              <a:t>Volkszäh-lungen</a:t>
            </a:r>
            <a:r>
              <a:rPr lang="de-CH" dirty="0" smtClean="0"/>
              <a:t> seit 1850 digital</a:t>
            </a:r>
            <a:br>
              <a:rPr lang="de-CH" dirty="0" smtClean="0"/>
            </a:br>
            <a:r>
              <a:rPr lang="de-CH" dirty="0" smtClean="0"/>
              <a:t>&gt;300 PDF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8902"/>
          <a:stretch>
            <a:fillRect/>
          </a:stretch>
        </p:blipFill>
        <p:spPr bwMode="auto">
          <a:xfrm>
            <a:off x="2483768" y="1"/>
            <a:ext cx="6624736" cy="663421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 rot="16200000">
            <a:off x="1530786" y="3807659"/>
            <a:ext cx="457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de-CH" sz="1800" dirty="0" smtClean="0">
                <a:latin typeface="+mn-lt"/>
                <a:hlinkClick r:id="rId3"/>
              </a:rPr>
              <a:t>http://www.bfs.admin.ch/bfs/portal/de/index/150/03/01/00/01.html</a:t>
            </a:r>
            <a:endParaRPr lang="de-CH" sz="1800" dirty="0">
              <a:latin typeface="+mn-lt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5796136" y="764704"/>
            <a:ext cx="1296144" cy="2880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hlinkClick r:id="rId2"/>
          </p:cNvPr>
          <p:cNvSpPr/>
          <p:nvPr/>
        </p:nvSpPr>
        <p:spPr>
          <a:xfrm rot="16200000">
            <a:off x="-300442" y="3681898"/>
            <a:ext cx="446449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CH" sz="1800" dirty="0" smtClean="0">
                <a:latin typeface="+mn-lt"/>
              </a:rPr>
              <a:t>http://www.bfs.admin.ch/bfs/portal/de/index/150/03/01/00/01.Document.132910.pdf</a:t>
            </a:r>
            <a:endParaRPr lang="de-CH" sz="18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9695" y="0"/>
            <a:ext cx="6238809" cy="659735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827584" y="980728"/>
            <a:ext cx="201622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Die Volkszäh-lung1850 PDF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und_DE">
  <a:themeElements>
    <a:clrScheme name="CD Bund 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 Bund 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 Bund 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/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CDBund_DE</Template>
  <TotalTime>0</TotalTime>
  <Words>446</Words>
  <Application>Microsoft Office PowerPoint</Application>
  <PresentationFormat>Affichage à l'écran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CDBund_DE</vt:lpstr>
      <vt:lpstr>Digital Humanities Historische Statistiken – Aufbereitung und Angebot.   Die Arbeiten im Bundesamt für Statistik</vt:lpstr>
      <vt:lpstr>Eine lange (Statistik)Geschichte</vt:lpstr>
      <vt:lpstr>Eine lange (Statistik)Geschichte</vt:lpstr>
      <vt:lpstr>Eine lange (Statistik)Geschichte</vt:lpstr>
      <vt:lpstr>Storytelling und Tabellen</vt:lpstr>
      <vt:lpstr>Die Anforderung</vt:lpstr>
      <vt:lpstr>BFS:  Was bisher geschah und  vorliegt</vt:lpstr>
      <vt:lpstr>Diapositive 8</vt:lpstr>
      <vt:lpstr>Diapositive 9</vt:lpstr>
      <vt:lpstr>Diapositive 10</vt:lpstr>
      <vt:lpstr>Diapositive 11</vt:lpstr>
      <vt:lpstr>Diapositive 12</vt:lpstr>
      <vt:lpstr>Es muss weiter gehen </vt:lpstr>
      <vt:lpstr>Es muss weiter gehen </vt:lpstr>
      <vt:lpstr>Diapositive 15</vt:lpstr>
      <vt:lpstr>Und übrigens: Chronostat </vt:lpstr>
      <vt:lpstr>Diapositive 17</vt:lpstr>
    </vt:vector>
  </TitlesOfParts>
  <Company>Bundesverwaltung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Humanities Historische Statistiken – Aufbereitung und Angebot.  Die Arbeiten im Bundesamt für Statistik</dc:title>
  <dc:creator>U80714757</dc:creator>
  <cp:lastModifiedBy>U80707257</cp:lastModifiedBy>
  <cp:revision>43</cp:revision>
  <cp:lastPrinted>2003-11-14T16:51:38Z</cp:lastPrinted>
  <dcterms:created xsi:type="dcterms:W3CDTF">2013-06-05T09:57:59Z</dcterms:created>
  <dcterms:modified xsi:type="dcterms:W3CDTF">2014-01-27T14:26:22Z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BSVTEMPL@102.1950:FileRespAmtstitel">
    <vt:lpwstr/>
  </property>
  <property fmtid="{D5CDD505-2E9C-101B-9397-08002B2CF9AE}" pid="3" name="FSC#BSVTEMPL@102.1950:FileRespAmtstitel_F">
    <vt:lpwstr/>
  </property>
  <property fmtid="{D5CDD505-2E9C-101B-9397-08002B2CF9AE}" pid="4" name="FSC#BSVTEMPL@102.1950:FileRespAmtstitel_I">
    <vt:lpwstr/>
  </property>
  <property fmtid="{D5CDD505-2E9C-101B-9397-08002B2CF9AE}" pid="5" name="FSC#BSVTEMPL@102.1950:FileRespAmtstitel_E">
    <vt:lpwstr/>
  </property>
  <property fmtid="{D5CDD505-2E9C-101B-9397-08002B2CF9AE}" pid="6" name="FSC#BSVTEMPL@102.1950:AssignmentName">
    <vt:lpwstr/>
  </property>
  <property fmtid="{D5CDD505-2E9C-101B-9397-08002B2CF9AE}" pid="7" name="FSC#BSVTEMPL@102.1950:BSVShortsign">
    <vt:lpwstr>Kg</vt:lpwstr>
  </property>
  <property fmtid="{D5CDD505-2E9C-101B-9397-08002B2CF9AE}" pid="8" name="FSC#BSVTEMPL@102.1950:DocumentID">
    <vt:lpwstr>29</vt:lpwstr>
  </property>
  <property fmtid="{D5CDD505-2E9C-101B-9397-08002B2CF9AE}" pid="9" name="FSC#BSVTEMPL@102.1950:Dossierref">
    <vt:lpwstr>612-AWDiU</vt:lpwstr>
  </property>
  <property fmtid="{D5CDD505-2E9C-101B-9397-08002B2CF9AE}" pid="10" name="FSC#BSVTEMPL@102.1950:Oursign">
    <vt:lpwstr>612-AWDiU 13.06.2013</vt:lpwstr>
  </property>
  <property fmtid="{D5CDD505-2E9C-101B-9397-08002B2CF9AE}" pid="11" name="FSC#BSVTEMPL@102.1950:EmpfName">
    <vt:lpwstr/>
  </property>
  <property fmtid="{D5CDD505-2E9C-101B-9397-08002B2CF9AE}" pid="12" name="FSC#BSVTEMPL@102.1950:EmpfOrt">
    <vt:lpwstr/>
  </property>
  <property fmtid="{D5CDD505-2E9C-101B-9397-08002B2CF9AE}" pid="13" name="FSC#BSVTEMPL@102.1950:EmpfPLZ">
    <vt:lpwstr/>
  </property>
  <property fmtid="{D5CDD505-2E9C-101B-9397-08002B2CF9AE}" pid="14" name="FSC#BSVTEMPL@102.1950:EmpfStrasse">
    <vt:lpwstr/>
  </property>
  <property fmtid="{D5CDD505-2E9C-101B-9397-08002B2CF9AE}" pid="15" name="FSC#BSVTEMPL@102.1950:FileRespEmail">
    <vt:lpwstr>Guido.Koller@bar.admin.ch</vt:lpwstr>
  </property>
  <property fmtid="{D5CDD505-2E9C-101B-9397-08002B2CF9AE}" pid="16" name="FSC#BSVTEMPL@102.1950:FileRespFax">
    <vt:lpwstr/>
  </property>
  <property fmtid="{D5CDD505-2E9C-101B-9397-08002B2CF9AE}" pid="17" name="FSC#BSVTEMPL@102.1950:FileRespHome">
    <vt:lpwstr/>
  </property>
  <property fmtid="{D5CDD505-2E9C-101B-9397-08002B2CF9AE}" pid="18" name="FSC#BSVTEMPL@102.1950:FileRespStreet">
    <vt:lpwstr/>
  </property>
  <property fmtid="{D5CDD505-2E9C-101B-9397-08002B2CF9AE}" pid="19" name="FSC#BSVTEMPL@102.1950:FileRespTel">
    <vt:lpwstr>+41 31 322 84 99</vt:lpwstr>
  </property>
  <property fmtid="{D5CDD505-2E9C-101B-9397-08002B2CF9AE}" pid="20" name="FSC#BSVTEMPL@102.1950:FileRespZipCode">
    <vt:lpwstr/>
  </property>
  <property fmtid="{D5CDD505-2E9C-101B-9397-08002B2CF9AE}" pid="21" name="FSC#BSVTEMPL@102.1950:NameFileResponsible">
    <vt:lpwstr>Koller</vt:lpwstr>
  </property>
  <property fmtid="{D5CDD505-2E9C-101B-9397-08002B2CF9AE}" pid="22" name="FSC#BSVTEMPL@102.1950:Shortsign">
    <vt:lpwstr>Kg</vt:lpwstr>
  </property>
  <property fmtid="{D5CDD505-2E9C-101B-9397-08002B2CF9AE}" pid="23" name="FSC#BSVTEMPL@102.1950:UserFunction">
    <vt:lpwstr/>
  </property>
  <property fmtid="{D5CDD505-2E9C-101B-9397-08002B2CF9AE}" pid="24" name="FSC#BSVTEMPL@102.1950:VornameNameFileResponsible">
    <vt:lpwstr>Guido</vt:lpwstr>
  </property>
  <property fmtid="{D5CDD505-2E9C-101B-9397-08002B2CF9AE}" pid="25" name="FSC#BSVTEMPL@102.1950:FileResponsible">
    <vt:lpwstr>GuidoKoller</vt:lpwstr>
  </property>
  <property fmtid="{D5CDD505-2E9C-101B-9397-08002B2CF9AE}" pid="26" name="FSC#BSVTEMPL@102.1950:FileRespOrg">
    <vt:lpwstr>Dienst Historische Analysen, BAR</vt:lpwstr>
  </property>
  <property fmtid="{D5CDD505-2E9C-101B-9397-08002B2CF9AE}" pid="27" name="FSC#BSVTEMPL@102.1950:FileRespOrgHome">
    <vt:lpwstr/>
  </property>
  <property fmtid="{D5CDD505-2E9C-101B-9397-08002B2CF9AE}" pid="28" name="FSC#BSVTEMPL@102.1950:FileRespOrgStreet">
    <vt:lpwstr/>
  </property>
  <property fmtid="{D5CDD505-2E9C-101B-9397-08002B2CF9AE}" pid="29" name="FSC#BSVTEMPL@102.1950:FileRespOrgZipCode">
    <vt:lpwstr/>
  </property>
  <property fmtid="{D5CDD505-2E9C-101B-9397-08002B2CF9AE}" pid="30" name="FSC#BSVTEMPL@102.1950:FileRespOU">
    <vt:lpwstr>Dienst Historische Analysen</vt:lpwstr>
  </property>
  <property fmtid="{D5CDD505-2E9C-101B-9397-08002B2CF9AE}" pid="31" name="FSC#BSVTEMPL@102.1950:Registrierdatum">
    <vt:lpwstr>13.06.2013 00:00:00</vt:lpwstr>
  </property>
  <property fmtid="{D5CDD505-2E9C-101B-9397-08002B2CF9AE}" pid="32" name="FSC#BSVTEMPL@102.1950:RegPlanPos">
    <vt:lpwstr>612</vt:lpwstr>
  </property>
  <property fmtid="{D5CDD505-2E9C-101B-9397-08002B2CF9AE}" pid="33" name="FSC#BSVTEMPL@102.1950:ShortsignCreate">
    <vt:lpwstr>Kg</vt:lpwstr>
  </property>
  <property fmtid="{D5CDD505-2E9C-101B-9397-08002B2CF9AE}" pid="34" name="FSC#BSVTEMPL@102.1950:SignApproved1">
    <vt:lpwstr/>
  </property>
  <property fmtid="{D5CDD505-2E9C-101B-9397-08002B2CF9AE}" pid="35" name="FSC#BSVTEMPL@102.1950:SignApproved2">
    <vt:lpwstr/>
  </property>
  <property fmtid="{D5CDD505-2E9C-101B-9397-08002B2CF9AE}" pid="36" name="FSC#BSVTEMPL@102.1950:SubjectSubFile">
    <vt:lpwstr>Workshop Auswertung Digitaler Unterlagen, Präsentation Grossenbacher</vt:lpwstr>
  </property>
  <property fmtid="{D5CDD505-2E9C-101B-9397-08002B2CF9AE}" pid="37" name="FSC#BSVTEMPL@102.1950:SubjectDocument">
    <vt:lpwstr/>
  </property>
  <property fmtid="{D5CDD505-2E9C-101B-9397-08002B2CF9AE}" pid="38" name="FSC#BSVTEMPL@102.1950:TitleDossier">
    <vt:lpwstr>PM STU Auswertung digitale Unterlagen</vt:lpwstr>
  </property>
  <property fmtid="{D5CDD505-2E9C-101B-9397-08002B2CF9AE}" pid="39" name="FSC#BSVTEMPL@102.1950:ZusendungAm">
    <vt:lpwstr/>
  </property>
  <property fmtid="{D5CDD505-2E9C-101B-9397-08002B2CF9AE}" pid="40" name="FSC#EDICFG@15.1700:DossierrefSubFile">
    <vt:lpwstr>612-AWDiU/04_Voranalyse AWDiU/Praxen-Erfahrungen-Tendendenzen-Digital Humanities (AP C, D, E)</vt:lpwstr>
  </property>
  <property fmtid="{D5CDD505-2E9C-101B-9397-08002B2CF9AE}" pid="41" name="FSC#EDICFG@15.1700:UniqueSubFileNumber">
    <vt:lpwstr>20132413-0029</vt:lpwstr>
  </property>
  <property fmtid="{D5CDD505-2E9C-101B-9397-08002B2CF9AE}" pid="42" name="FSC#BSVTEMPL@102.1950:DocumentIDEnhanced">
    <vt:lpwstr>612-AWDiU 13.06.2013 Doknr: 29</vt:lpwstr>
  </property>
  <property fmtid="{D5CDD505-2E9C-101B-9397-08002B2CF9AE}" pid="43" name="FSC#EDICFG@15.1700:FileRespInitials">
    <vt:lpwstr>Kg</vt:lpwstr>
  </property>
  <property fmtid="{D5CDD505-2E9C-101B-9397-08002B2CF9AE}" pid="44" name="FSC#EDICFG@15.1700:FileRespOrgD">
    <vt:lpwstr>Dienst Historische Analysen</vt:lpwstr>
  </property>
  <property fmtid="{D5CDD505-2E9C-101B-9397-08002B2CF9AE}" pid="45" name="FSC#EDICFG@15.1700:FileRespOrgF">
    <vt:lpwstr>Service des analyses historiques</vt:lpwstr>
  </property>
  <property fmtid="{D5CDD505-2E9C-101B-9397-08002B2CF9AE}" pid="46" name="FSC#EDICFG@15.1700:FileRespOrgE">
    <vt:lpwstr>Dienst Historische Analysen-E</vt:lpwstr>
  </property>
  <property fmtid="{D5CDD505-2E9C-101B-9397-08002B2CF9AE}" pid="47" name="FSC#EDICFG@15.1700:FileRespOrgI">
    <vt:lpwstr>Dienst Historische Analysen-I</vt:lpwstr>
  </property>
  <property fmtid="{D5CDD505-2E9C-101B-9397-08002B2CF9AE}" pid="48" name="FSC#COOSYSTEM@1.1:Container">
    <vt:lpwstr>COO.2080.100.3.66479</vt:lpwstr>
  </property>
  <property fmtid="{D5CDD505-2E9C-101B-9397-08002B2CF9AE}" pid="49" name="FSC#COOELAK@1.1001:Subject">
    <vt:lpwstr/>
  </property>
  <property fmtid="{D5CDD505-2E9C-101B-9397-08002B2CF9AE}" pid="50" name="FSC#COOELAK@1.1001:FileReference">
    <vt:lpwstr>612/0168e-2013</vt:lpwstr>
  </property>
  <property fmtid="{D5CDD505-2E9C-101B-9397-08002B2CF9AE}" pid="51" name="FSC#COOELAK@1.1001:FileRefYear">
    <vt:lpwstr>2013</vt:lpwstr>
  </property>
  <property fmtid="{D5CDD505-2E9C-101B-9397-08002B2CF9AE}" pid="52" name="FSC#COOELAK@1.1001:FileRefOrdinal">
    <vt:lpwstr>168</vt:lpwstr>
  </property>
  <property fmtid="{D5CDD505-2E9C-101B-9397-08002B2CF9AE}" pid="53" name="FSC#COOELAK@1.1001:FileRefOU">
    <vt:lpwstr/>
  </property>
  <property fmtid="{D5CDD505-2E9C-101B-9397-08002B2CF9AE}" pid="54" name="FSC#COOELAK@1.1001:Organization">
    <vt:lpwstr/>
  </property>
  <property fmtid="{D5CDD505-2E9C-101B-9397-08002B2CF9AE}" pid="55" name="FSC#COOELAK@1.1001:Owner">
    <vt:lpwstr> Koller</vt:lpwstr>
  </property>
  <property fmtid="{D5CDD505-2E9C-101B-9397-08002B2CF9AE}" pid="56" name="FSC#COOELAK@1.1001:OwnerExtension">
    <vt:lpwstr>+41 31 322 84 99</vt:lpwstr>
  </property>
  <property fmtid="{D5CDD505-2E9C-101B-9397-08002B2CF9AE}" pid="57" name="FSC#COOELAK@1.1001:OwnerFaxExtension">
    <vt:lpwstr/>
  </property>
  <property fmtid="{D5CDD505-2E9C-101B-9397-08002B2CF9AE}" pid="58" name="FSC#COOELAK@1.1001:DispatchedBy">
    <vt:lpwstr/>
  </property>
  <property fmtid="{D5CDD505-2E9C-101B-9397-08002B2CF9AE}" pid="59" name="FSC#COOELAK@1.1001:DispatchedAt">
    <vt:lpwstr/>
  </property>
  <property fmtid="{D5CDD505-2E9C-101B-9397-08002B2CF9AE}" pid="60" name="FSC#COOELAK@1.1001:ApprovedBy">
    <vt:lpwstr/>
  </property>
  <property fmtid="{D5CDD505-2E9C-101B-9397-08002B2CF9AE}" pid="61" name="FSC#COOELAK@1.1001:ApprovedAt">
    <vt:lpwstr/>
  </property>
  <property fmtid="{D5CDD505-2E9C-101B-9397-08002B2CF9AE}" pid="62" name="FSC#COOELAK@1.1001:Department">
    <vt:lpwstr>Dienst Historische Analysen, BAR</vt:lpwstr>
  </property>
  <property fmtid="{D5CDD505-2E9C-101B-9397-08002B2CF9AE}" pid="63" name="FSC#COOELAK@1.1001:CreatedAt">
    <vt:lpwstr>13.06.2013</vt:lpwstr>
  </property>
  <property fmtid="{D5CDD505-2E9C-101B-9397-08002B2CF9AE}" pid="64" name="FSC#COOELAK@1.1001:OU">
    <vt:lpwstr>Dienst Historische Analysen, BAR</vt:lpwstr>
  </property>
  <property fmtid="{D5CDD505-2E9C-101B-9397-08002B2CF9AE}" pid="65" name="FSC#COOELAK@1.1001:Priority">
    <vt:lpwstr/>
  </property>
  <property fmtid="{D5CDD505-2E9C-101B-9397-08002B2CF9AE}" pid="66" name="FSC#COOELAK@1.1001:ObjBarCode">
    <vt:lpwstr>*COO.2080.100.3.66479*</vt:lpwstr>
  </property>
  <property fmtid="{D5CDD505-2E9C-101B-9397-08002B2CF9AE}" pid="67" name="FSC#COOELAK@1.1001:RefBarCode">
    <vt:lpwstr/>
  </property>
  <property fmtid="{D5CDD505-2E9C-101B-9397-08002B2CF9AE}" pid="68" name="FSC#COOELAK@1.1001:FileRefBarCode">
    <vt:lpwstr>*612/0168e-2013*</vt:lpwstr>
  </property>
  <property fmtid="{D5CDD505-2E9C-101B-9397-08002B2CF9AE}" pid="69" name="FSC#COOELAK@1.1001:ExternalRef">
    <vt:lpwstr/>
  </property>
  <property fmtid="{D5CDD505-2E9C-101B-9397-08002B2CF9AE}" pid="70" name="FSC#COOELAK@1.1001:IncomingNumber">
    <vt:lpwstr/>
  </property>
  <property fmtid="{D5CDD505-2E9C-101B-9397-08002B2CF9AE}" pid="71" name="FSC#COOELAK@1.1001:IncomingSubject">
    <vt:lpwstr/>
  </property>
  <property fmtid="{D5CDD505-2E9C-101B-9397-08002B2CF9AE}" pid="72" name="FSC#COOELAK@1.1001:ProcessResponsible">
    <vt:lpwstr/>
  </property>
  <property fmtid="{D5CDD505-2E9C-101B-9397-08002B2CF9AE}" pid="73" name="FSC#COOELAK@1.1001:ProcessResponsiblePhone">
    <vt:lpwstr/>
  </property>
  <property fmtid="{D5CDD505-2E9C-101B-9397-08002B2CF9AE}" pid="74" name="FSC#COOELAK@1.1001:ProcessResponsibleMail">
    <vt:lpwstr/>
  </property>
  <property fmtid="{D5CDD505-2E9C-101B-9397-08002B2CF9AE}" pid="75" name="FSC#COOELAK@1.1001:ProcessResponsibleFax">
    <vt:lpwstr/>
  </property>
  <property fmtid="{D5CDD505-2E9C-101B-9397-08002B2CF9AE}" pid="76" name="FSC#COOELAK@1.1001:ApproverFirstName">
    <vt:lpwstr/>
  </property>
  <property fmtid="{D5CDD505-2E9C-101B-9397-08002B2CF9AE}" pid="77" name="FSC#COOELAK@1.1001:ApproverSurName">
    <vt:lpwstr/>
  </property>
  <property fmtid="{D5CDD505-2E9C-101B-9397-08002B2CF9AE}" pid="78" name="FSC#COOELAK@1.1001:ApproverTitle">
    <vt:lpwstr/>
  </property>
  <property fmtid="{D5CDD505-2E9C-101B-9397-08002B2CF9AE}" pid="79" name="FSC#COOELAK@1.1001:ExternalDate">
    <vt:lpwstr/>
  </property>
  <property fmtid="{D5CDD505-2E9C-101B-9397-08002B2CF9AE}" pid="80" name="FSC#COOELAK@1.1001:SettlementApprovedAt">
    <vt:lpwstr/>
  </property>
  <property fmtid="{D5CDD505-2E9C-101B-9397-08002B2CF9AE}" pid="81" name="FSC#COOELAK@1.1001:BaseNumber">
    <vt:lpwstr>612</vt:lpwstr>
  </property>
  <property fmtid="{D5CDD505-2E9C-101B-9397-08002B2CF9AE}" pid="82" name="FSC#COOELAK@1.1001:CurrentUserRolePos">
    <vt:lpwstr>Collaborateur, -trice spécialisé(e)</vt:lpwstr>
  </property>
  <property fmtid="{D5CDD505-2E9C-101B-9397-08002B2CF9AE}" pid="83" name="FSC#COOELAK@1.1001:CurrentUserEmail">
    <vt:lpwstr>Myriam.Erwin@bar.admin.ch</vt:lpwstr>
  </property>
  <property fmtid="{D5CDD505-2E9C-101B-9397-08002B2CF9AE}" pid="84" name="FSC#ELAKGOV@1.1001:PersonalSubjGender">
    <vt:lpwstr/>
  </property>
  <property fmtid="{D5CDD505-2E9C-101B-9397-08002B2CF9AE}" pid="85" name="FSC#ELAKGOV@1.1001:PersonalSubjFirstName">
    <vt:lpwstr/>
  </property>
  <property fmtid="{D5CDD505-2E9C-101B-9397-08002B2CF9AE}" pid="86" name="FSC#ELAKGOV@1.1001:PersonalSubjSurName">
    <vt:lpwstr/>
  </property>
  <property fmtid="{D5CDD505-2E9C-101B-9397-08002B2CF9AE}" pid="87" name="FSC#ELAKGOV@1.1001:PersonalSubjSalutation">
    <vt:lpwstr/>
  </property>
  <property fmtid="{D5CDD505-2E9C-101B-9397-08002B2CF9AE}" pid="88" name="FSC#ELAKGOV@1.1001:PersonalSubjAddress">
    <vt:lpwstr/>
  </property>
</Properties>
</file>